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6" r:id="rId2"/>
  </p:sldMasterIdLst>
  <p:notesMasterIdLst>
    <p:notesMasterId r:id="rId43"/>
  </p:notesMasterIdLst>
  <p:handoutMasterIdLst>
    <p:handoutMasterId r:id="rId44"/>
  </p:handoutMasterIdLst>
  <p:sldIdLst>
    <p:sldId id="311" r:id="rId3"/>
    <p:sldId id="305" r:id="rId4"/>
    <p:sldId id="278" r:id="rId5"/>
    <p:sldId id="316" r:id="rId6"/>
    <p:sldId id="439" r:id="rId7"/>
    <p:sldId id="317" r:id="rId8"/>
    <p:sldId id="319" r:id="rId9"/>
    <p:sldId id="345" r:id="rId10"/>
    <p:sldId id="346" r:id="rId11"/>
    <p:sldId id="509" r:id="rId12"/>
    <p:sldId id="488" r:id="rId13"/>
    <p:sldId id="506" r:id="rId14"/>
    <p:sldId id="498" r:id="rId15"/>
    <p:sldId id="501" r:id="rId16"/>
    <p:sldId id="502" r:id="rId17"/>
    <p:sldId id="505" r:id="rId18"/>
    <p:sldId id="399" r:id="rId19"/>
    <p:sldId id="304" r:id="rId20"/>
    <p:sldId id="495" r:id="rId21"/>
    <p:sldId id="445" r:id="rId22"/>
    <p:sldId id="323" r:id="rId23"/>
    <p:sldId id="496" r:id="rId24"/>
    <p:sldId id="281" r:id="rId25"/>
    <p:sldId id="401" r:id="rId26"/>
    <p:sldId id="318" r:id="rId27"/>
    <p:sldId id="264" r:id="rId28"/>
    <p:sldId id="279" r:id="rId29"/>
    <p:sldId id="321" r:id="rId30"/>
    <p:sldId id="386" r:id="rId31"/>
    <p:sldId id="381" r:id="rId32"/>
    <p:sldId id="426" r:id="rId33"/>
    <p:sldId id="271" r:id="rId34"/>
    <p:sldId id="429" r:id="rId35"/>
    <p:sldId id="433" r:id="rId36"/>
    <p:sldId id="273" r:id="rId37"/>
    <p:sldId id="487" r:id="rId38"/>
    <p:sldId id="403" r:id="rId39"/>
    <p:sldId id="423" r:id="rId40"/>
    <p:sldId id="309" r:id="rId41"/>
    <p:sldId id="2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9900"/>
    <a:srgbClr val="CC0066"/>
    <a:srgbClr val="E6791B"/>
    <a:srgbClr val="F9E0CB"/>
    <a:srgbClr val="99CCFF"/>
    <a:srgbClr val="66CCFF"/>
    <a:srgbClr val="CCFFCC"/>
    <a:srgbClr val="CCFFFF"/>
    <a:srgbClr val="D6D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1" autoAdjust="0"/>
    <p:restoredTop sz="86030" autoAdjust="0"/>
  </p:normalViewPr>
  <p:slideViewPr>
    <p:cSldViewPr snapToGrid="0">
      <p:cViewPr varScale="1">
        <p:scale>
          <a:sx n="95" d="100"/>
          <a:sy n="95" d="100"/>
        </p:scale>
        <p:origin x="330" y="150"/>
      </p:cViewPr>
      <p:guideLst>
        <p:guide pos="3840"/>
        <p:guide orient="horz" pos="2160"/>
      </p:guideLst>
    </p:cSldViewPr>
  </p:slideViewPr>
  <p:outlineViewPr>
    <p:cViewPr>
      <p:scale>
        <a:sx n="33" d="100"/>
        <a:sy n="33" d="100"/>
      </p:scale>
      <p:origin x="0" y="-336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94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6BA34-E204-43DB-AABF-1D10D18F156A}" type="datetimeFigureOut">
              <a:rPr lang="zh-CN" altLang="en-US" smtClean="0"/>
              <a:t>2020-12-18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D3EF7-3966-4D12-B390-AA8524120007}"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A69-03F9-4965-B41E-F47311BBE646}" type="datetimeFigureOut">
              <a:rPr lang="zh-CN" altLang="en-US" smtClean="0"/>
              <a:t>2020-12-18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6164-ED49-4DE2-B8C2-8E3021B61F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13</a:t>
            </a:fld>
            <a:endParaRPr lang="zh-CN" altLang="en-US"/>
          </a:p>
        </p:txBody>
      </p:sp>
    </p:spTree>
    <p:extLst>
      <p:ext uri="{BB962C8B-B14F-4D97-AF65-F5344CB8AC3E}">
        <p14:creationId xmlns:p14="http://schemas.microsoft.com/office/powerpoint/2010/main" val="369878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这个个人主义太强，可以优化</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这个下面有产品清单，上面没有覆盖</a:t>
            </a:r>
            <a:r>
              <a:rPr lang="en-US" altLang="zh-CN" dirty="0" smtClean="0"/>
              <a:t>200-400G,</a:t>
            </a:r>
            <a:r>
              <a:rPr lang="zh-CN" altLang="en-US" dirty="0" smtClean="0"/>
              <a:t>可以取消</a:t>
            </a:r>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证书放在优势主打产品后面， 然后</a:t>
            </a:r>
            <a:r>
              <a:rPr lang="en-US" altLang="zh-CN" dirty="0" err="1" smtClean="0"/>
              <a:t>ce</a:t>
            </a:r>
            <a:r>
              <a:rPr lang="en-US" altLang="zh-CN" dirty="0" smtClean="0"/>
              <a:t> </a:t>
            </a:r>
            <a:r>
              <a:rPr lang="zh-CN" altLang="en-US" dirty="0" smtClean="0"/>
              <a:t>这些证书放在</a:t>
            </a:r>
            <a:r>
              <a:rPr lang="en-US" altLang="zh-CN" dirty="0" smtClean="0"/>
              <a:t>TUV and ISO </a:t>
            </a:r>
            <a:r>
              <a:rPr lang="zh-CN" altLang="en-US" dirty="0" smtClean="0"/>
              <a:t>后面， 位置调换下</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新增一页放些客户来我司拜访的图片</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1" dirty="0" smtClean="0"/>
              <a:t>替换一些品牌</a:t>
            </a:r>
            <a:endParaRPr lang="zh-CN" altLang="en-US" i="1"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A25266-49BC-4777-9B7E-622EEDAC69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放在后面业务市场部分介绍</a:t>
            </a:r>
          </a:p>
        </p:txBody>
      </p:sp>
      <p:sp>
        <p:nvSpPr>
          <p:cNvPr id="4" name="灯片编号占位符 3"/>
          <p:cNvSpPr>
            <a:spLocks noGrp="1"/>
          </p:cNvSpPr>
          <p:nvPr>
            <p:ph type="sldNum" sz="quarter" idx="10"/>
          </p:nvPr>
        </p:nvSpPr>
        <p:spPr/>
        <p:txBody>
          <a:bodyPr/>
          <a:lstStyle/>
          <a:p>
            <a:fld id="{142D6164-ED49-4DE2-B8C2-8E3021B61F3B}" type="slidenum">
              <a:rPr lang="zh-CN" altLang="en-US" smtClean="0"/>
              <a:t>37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2D6164-ED49-4DE2-B8C2-8E3021B61F3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12061" y="2000332"/>
            <a:ext cx="3827005" cy="3894586"/>
          </a:xfrm>
          <a:custGeom>
            <a:avLst/>
            <a:gdLst>
              <a:gd name="connsiteX0" fmla="*/ 0 w 3827005"/>
              <a:gd name="connsiteY0" fmla="*/ 0 h 3894586"/>
              <a:gd name="connsiteX1" fmla="*/ 3827005 w 3827005"/>
              <a:gd name="connsiteY1" fmla="*/ 0 h 3894586"/>
              <a:gd name="connsiteX2" fmla="*/ 3827005 w 3827005"/>
              <a:gd name="connsiteY2" fmla="*/ 3894586 h 3894586"/>
              <a:gd name="connsiteX3" fmla="*/ 0 w 3827005"/>
              <a:gd name="connsiteY3" fmla="*/ 3894586 h 3894586"/>
            </a:gdLst>
            <a:ahLst/>
            <a:cxnLst>
              <a:cxn ang="0">
                <a:pos x="connsiteX0" y="connsiteY0"/>
              </a:cxn>
              <a:cxn ang="0">
                <a:pos x="connsiteX1" y="connsiteY1"/>
              </a:cxn>
              <a:cxn ang="0">
                <a:pos x="connsiteX2" y="connsiteY2"/>
              </a:cxn>
              <a:cxn ang="0">
                <a:pos x="connsiteX3" y="connsiteY3"/>
              </a:cxn>
            </a:cxnLst>
            <a:rect l="l" t="t" r="r" b="b"/>
            <a:pathLst>
              <a:path w="3827005" h="3894586">
                <a:moveTo>
                  <a:pt x="0" y="0"/>
                </a:moveTo>
                <a:lnTo>
                  <a:pt x="3827005" y="0"/>
                </a:lnTo>
                <a:lnTo>
                  <a:pt x="3827005" y="3894586"/>
                </a:lnTo>
                <a:lnTo>
                  <a:pt x="0" y="3894586"/>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635465"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294843" y="2069669"/>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635465"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8294843" y="4079332"/>
            <a:ext cx="2327803" cy="1298483"/>
          </a:xfrm>
          <a:custGeom>
            <a:avLst/>
            <a:gdLst>
              <a:gd name="connsiteX0" fmla="*/ 0 w 2327803"/>
              <a:gd name="connsiteY0" fmla="*/ 0 h 1298483"/>
              <a:gd name="connsiteX1" fmla="*/ 2327803 w 2327803"/>
              <a:gd name="connsiteY1" fmla="*/ 0 h 1298483"/>
              <a:gd name="connsiteX2" fmla="*/ 2327803 w 2327803"/>
              <a:gd name="connsiteY2" fmla="*/ 1298483 h 1298483"/>
              <a:gd name="connsiteX3" fmla="*/ 0 w 2327803"/>
              <a:gd name="connsiteY3" fmla="*/ 1298483 h 1298483"/>
            </a:gdLst>
            <a:ahLst/>
            <a:cxnLst>
              <a:cxn ang="0">
                <a:pos x="connsiteX0" y="connsiteY0"/>
              </a:cxn>
              <a:cxn ang="0">
                <a:pos x="connsiteX1" y="connsiteY1"/>
              </a:cxn>
              <a:cxn ang="0">
                <a:pos x="connsiteX2" y="connsiteY2"/>
              </a:cxn>
              <a:cxn ang="0">
                <a:pos x="connsiteX3" y="connsiteY3"/>
              </a:cxn>
            </a:cxnLst>
            <a:rect l="l" t="t" r="r" b="b"/>
            <a:pathLst>
              <a:path w="2327803" h="1298483">
                <a:moveTo>
                  <a:pt x="0" y="0"/>
                </a:moveTo>
                <a:lnTo>
                  <a:pt x="2327803" y="0"/>
                </a:lnTo>
                <a:lnTo>
                  <a:pt x="2327803" y="1298483"/>
                </a:lnTo>
                <a:lnTo>
                  <a:pt x="0" y="1298483"/>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4712"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3917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363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68091" y="2338401"/>
            <a:ext cx="2449196" cy="1980514"/>
          </a:xfrm>
          <a:custGeom>
            <a:avLst/>
            <a:gdLst>
              <a:gd name="connsiteX0" fmla="*/ 0 w 2449196"/>
              <a:gd name="connsiteY0" fmla="*/ 0 h 1980514"/>
              <a:gd name="connsiteX1" fmla="*/ 2449196 w 2449196"/>
              <a:gd name="connsiteY1" fmla="*/ 0 h 1980514"/>
              <a:gd name="connsiteX2" fmla="*/ 2449196 w 2449196"/>
              <a:gd name="connsiteY2" fmla="*/ 1980514 h 1980514"/>
              <a:gd name="connsiteX3" fmla="*/ 0 w 2449196"/>
              <a:gd name="connsiteY3" fmla="*/ 1980514 h 1980514"/>
            </a:gdLst>
            <a:ahLst/>
            <a:cxnLst>
              <a:cxn ang="0">
                <a:pos x="connsiteX0" y="connsiteY0"/>
              </a:cxn>
              <a:cxn ang="0">
                <a:pos x="connsiteX1" y="connsiteY1"/>
              </a:cxn>
              <a:cxn ang="0">
                <a:pos x="connsiteX2" y="connsiteY2"/>
              </a:cxn>
              <a:cxn ang="0">
                <a:pos x="connsiteX3" y="connsiteY3"/>
              </a:cxn>
            </a:cxnLst>
            <a:rect l="l" t="t" r="r" b="b"/>
            <a:pathLst>
              <a:path w="2449196" h="1980514">
                <a:moveTo>
                  <a:pt x="0" y="0"/>
                </a:moveTo>
                <a:lnTo>
                  <a:pt x="2449196" y="0"/>
                </a:lnTo>
                <a:lnTo>
                  <a:pt x="2449196" y="1980514"/>
                </a:lnTo>
                <a:lnTo>
                  <a:pt x="0" y="1980514"/>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96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
        <p:nvSpPr>
          <p:cNvPr id="9" name="图片占位符 8"/>
          <p:cNvSpPr>
            <a:spLocks noGrp="1"/>
          </p:cNvSpPr>
          <p:nvPr>
            <p:ph type="pic" sz="quarter" idx="11"/>
          </p:nvPr>
        </p:nvSpPr>
        <p:spPr>
          <a:xfrm>
            <a:off x="4134632" y="2409093"/>
            <a:ext cx="3922736" cy="2655275"/>
          </a:xfrm>
          <a:custGeom>
            <a:avLst/>
            <a:gdLst>
              <a:gd name="connsiteX0" fmla="*/ 0 w 3922736"/>
              <a:gd name="connsiteY0" fmla="*/ 0 h 2655275"/>
              <a:gd name="connsiteX1" fmla="*/ 3922736 w 3922736"/>
              <a:gd name="connsiteY1" fmla="*/ 0 h 2655275"/>
              <a:gd name="connsiteX2" fmla="*/ 3922736 w 3922736"/>
              <a:gd name="connsiteY2" fmla="*/ 2655275 h 2655275"/>
              <a:gd name="connsiteX3" fmla="*/ 0 w 3922736"/>
              <a:gd name="connsiteY3" fmla="*/ 2655275 h 2655275"/>
            </a:gdLst>
            <a:ahLst/>
            <a:cxnLst>
              <a:cxn ang="0">
                <a:pos x="connsiteX0" y="connsiteY0"/>
              </a:cxn>
              <a:cxn ang="0">
                <a:pos x="connsiteX1" y="connsiteY1"/>
              </a:cxn>
              <a:cxn ang="0">
                <a:pos x="connsiteX2" y="connsiteY2"/>
              </a:cxn>
              <a:cxn ang="0">
                <a:pos x="connsiteX3" y="connsiteY3"/>
              </a:cxn>
            </a:cxnLst>
            <a:rect l="l" t="t" r="r" b="b"/>
            <a:pathLst>
              <a:path w="3922736" h="2655275">
                <a:moveTo>
                  <a:pt x="0" y="0"/>
                </a:moveTo>
                <a:lnTo>
                  <a:pt x="3922736" y="0"/>
                </a:lnTo>
                <a:lnTo>
                  <a:pt x="3922736" y="2655275"/>
                </a:lnTo>
                <a:lnTo>
                  <a:pt x="0" y="2655275"/>
                </a:lnTo>
                <a:close/>
              </a:path>
            </a:pathLst>
          </a:custGeom>
          <a:solidFill>
            <a:schemeClr val="tx1">
              <a:lumMod val="65000"/>
              <a:lumOff val="35000"/>
            </a:schemeClr>
          </a:solidFill>
          <a:ln w="28575">
            <a:solidFill>
              <a:schemeClr val="bg1"/>
            </a:solidFill>
          </a:ln>
        </p:spPr>
        <p:txBody>
          <a:bodyPr wrap="square">
            <a:noAutofit/>
          </a:bodyPr>
          <a:lstStyle/>
          <a:p>
            <a:endParaRPr lang="zh-CN" altLang="en-US" dirty="0"/>
          </a:p>
        </p:txBody>
      </p:sp>
      <p:sp>
        <p:nvSpPr>
          <p:cNvPr id="10" name="图片占位符 9"/>
          <p:cNvSpPr>
            <a:spLocks noGrp="1"/>
          </p:cNvSpPr>
          <p:nvPr>
            <p:ph type="pic" sz="quarter" idx="12"/>
          </p:nvPr>
        </p:nvSpPr>
        <p:spPr>
          <a:xfrm>
            <a:off x="7511698" y="2795954"/>
            <a:ext cx="2883604" cy="1951892"/>
          </a:xfrm>
          <a:custGeom>
            <a:avLst/>
            <a:gdLst>
              <a:gd name="connsiteX0" fmla="*/ 0 w 2883604"/>
              <a:gd name="connsiteY0" fmla="*/ 0 h 1951892"/>
              <a:gd name="connsiteX1" fmla="*/ 2883604 w 2883604"/>
              <a:gd name="connsiteY1" fmla="*/ 0 h 1951892"/>
              <a:gd name="connsiteX2" fmla="*/ 2883604 w 2883604"/>
              <a:gd name="connsiteY2" fmla="*/ 1951892 h 1951892"/>
              <a:gd name="connsiteX3" fmla="*/ 0 w 2883604"/>
              <a:gd name="connsiteY3" fmla="*/ 1951892 h 1951892"/>
            </a:gdLst>
            <a:ahLst/>
            <a:cxnLst>
              <a:cxn ang="0">
                <a:pos x="connsiteX0" y="connsiteY0"/>
              </a:cxn>
              <a:cxn ang="0">
                <a:pos x="connsiteX1" y="connsiteY1"/>
              </a:cxn>
              <a:cxn ang="0">
                <a:pos x="connsiteX2" y="connsiteY2"/>
              </a:cxn>
              <a:cxn ang="0">
                <a:pos x="connsiteX3" y="connsiteY3"/>
              </a:cxn>
            </a:cxnLst>
            <a:rect l="l" t="t" r="r" b="b"/>
            <a:pathLst>
              <a:path w="2883604" h="1951892">
                <a:moveTo>
                  <a:pt x="0" y="0"/>
                </a:moveTo>
                <a:lnTo>
                  <a:pt x="2883604" y="0"/>
                </a:lnTo>
                <a:lnTo>
                  <a:pt x="2883604" y="1951892"/>
                </a:lnTo>
                <a:lnTo>
                  <a:pt x="0" y="1951892"/>
                </a:lnTo>
                <a:close/>
              </a:path>
            </a:pathLst>
          </a:custGeom>
          <a:solidFill>
            <a:schemeClr val="tx1">
              <a:lumMod val="65000"/>
              <a:lumOff val="35000"/>
            </a:schemeClr>
          </a:solidFill>
          <a:ln w="28575">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40012"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386000" y="1850762"/>
            <a:ext cx="3420000" cy="3420000"/>
          </a:xfrm>
          <a:custGeom>
            <a:avLst/>
            <a:gdLst>
              <a:gd name="connsiteX0" fmla="*/ 1710000 w 3420000"/>
              <a:gd name="connsiteY0" fmla="*/ 0 h 3420000"/>
              <a:gd name="connsiteX1" fmla="*/ 3420000 w 3420000"/>
              <a:gd name="connsiteY1" fmla="*/ 1710000 h 3420000"/>
              <a:gd name="connsiteX2" fmla="*/ 1710000 w 3420000"/>
              <a:gd name="connsiteY2" fmla="*/ 3420000 h 3420000"/>
              <a:gd name="connsiteX3" fmla="*/ 0 w 3420000"/>
              <a:gd name="connsiteY3" fmla="*/ 1710000 h 3420000"/>
              <a:gd name="connsiteX4" fmla="*/ 1710000 w 3420000"/>
              <a:gd name="connsiteY4" fmla="*/ 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0" h="3420000">
                <a:moveTo>
                  <a:pt x="1710000" y="0"/>
                </a:moveTo>
                <a:cubicBezTo>
                  <a:pt x="2654407" y="0"/>
                  <a:pt x="3420000" y="765593"/>
                  <a:pt x="3420000" y="1710000"/>
                </a:cubicBezTo>
                <a:cubicBezTo>
                  <a:pt x="3420000" y="2654407"/>
                  <a:pt x="2654407" y="3420000"/>
                  <a:pt x="1710000" y="3420000"/>
                </a:cubicBezTo>
                <a:cubicBezTo>
                  <a:pt x="765593" y="3420000"/>
                  <a:pt x="0" y="2654407"/>
                  <a:pt x="0" y="1710000"/>
                </a:cubicBezTo>
                <a:cubicBezTo>
                  <a:pt x="0" y="765593"/>
                  <a:pt x="765593" y="0"/>
                  <a:pt x="1710000" y="0"/>
                </a:cubicBez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8374920" y="2637692"/>
            <a:ext cx="2177068" cy="2177068"/>
          </a:xfrm>
          <a:custGeom>
            <a:avLst/>
            <a:gdLst>
              <a:gd name="connsiteX0" fmla="*/ 1088534 w 2177068"/>
              <a:gd name="connsiteY0" fmla="*/ 0 h 2177068"/>
              <a:gd name="connsiteX1" fmla="*/ 2177068 w 2177068"/>
              <a:gd name="connsiteY1" fmla="*/ 1088534 h 2177068"/>
              <a:gd name="connsiteX2" fmla="*/ 1088534 w 2177068"/>
              <a:gd name="connsiteY2" fmla="*/ 2177068 h 2177068"/>
              <a:gd name="connsiteX3" fmla="*/ 0 w 2177068"/>
              <a:gd name="connsiteY3" fmla="*/ 1088534 h 2177068"/>
              <a:gd name="connsiteX4" fmla="*/ 1088534 w 2177068"/>
              <a:gd name="connsiteY4" fmla="*/ 0 h 217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068" h="2177068">
                <a:moveTo>
                  <a:pt x="1088534" y="0"/>
                </a:moveTo>
                <a:cubicBezTo>
                  <a:pt x="1689715" y="0"/>
                  <a:pt x="2177068" y="487353"/>
                  <a:pt x="2177068" y="1088534"/>
                </a:cubicBezTo>
                <a:cubicBezTo>
                  <a:pt x="2177068" y="1689715"/>
                  <a:pt x="1689715" y="2177068"/>
                  <a:pt x="1088534" y="2177068"/>
                </a:cubicBezTo>
                <a:cubicBezTo>
                  <a:pt x="487353" y="2177068"/>
                  <a:pt x="0" y="1689715"/>
                  <a:pt x="0" y="1088534"/>
                </a:cubicBezTo>
                <a:cubicBezTo>
                  <a:pt x="0" y="487353"/>
                  <a:pt x="487353" y="0"/>
                  <a:pt x="1088534"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41406"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dirty="0"/>
          </a:p>
        </p:txBody>
      </p:sp>
      <p:sp>
        <p:nvSpPr>
          <p:cNvPr id="11" name="图片占位符 10"/>
          <p:cNvSpPr>
            <a:spLocks noGrp="1"/>
          </p:cNvSpPr>
          <p:nvPr>
            <p:ph type="pic" sz="quarter" idx="11"/>
          </p:nvPr>
        </p:nvSpPr>
        <p:spPr>
          <a:xfrm>
            <a:off x="3633609"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5 w 2376182"/>
              <a:gd name="connsiteY3" fmla="*/ 1723542 h 1737775"/>
              <a:gd name="connsiteX4" fmla="*/ 128529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5" y="1723542"/>
                </a:lnTo>
                <a:lnTo>
                  <a:pt x="128529" y="1723542"/>
                </a:lnTo>
                <a:lnTo>
                  <a:pt x="135384"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25812"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9 w 2376182"/>
              <a:gd name="connsiteY4" fmla="*/ 1723542 h 1737775"/>
              <a:gd name="connsiteX5" fmla="*/ 135385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9" y="1723542"/>
                </a:lnTo>
                <a:lnTo>
                  <a:pt x="135385" y="1737775"/>
                </a:lnTo>
                <a:lnTo>
                  <a:pt x="93366" y="1650550"/>
                </a:lnTo>
                <a:cubicBezTo>
                  <a:pt x="33245" y="1508409"/>
                  <a:pt x="0" y="1352133"/>
                  <a:pt x="0" y="1188091"/>
                </a:cubicBezTo>
                <a:cubicBezTo>
                  <a:pt x="0" y="531927"/>
                  <a:pt x="531927" y="0"/>
                  <a:pt x="1188091"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18014" y="2601271"/>
            <a:ext cx="2376182" cy="1737775"/>
          </a:xfrm>
          <a:custGeom>
            <a:avLst/>
            <a:gdLst>
              <a:gd name="connsiteX0" fmla="*/ 1188091 w 2376182"/>
              <a:gd name="connsiteY0" fmla="*/ 0 h 1737775"/>
              <a:gd name="connsiteX1" fmla="*/ 2376182 w 2376182"/>
              <a:gd name="connsiteY1" fmla="*/ 1188091 h 1737775"/>
              <a:gd name="connsiteX2" fmla="*/ 2282816 w 2376182"/>
              <a:gd name="connsiteY2" fmla="*/ 1650550 h 1737775"/>
              <a:gd name="connsiteX3" fmla="*/ 2247654 w 2376182"/>
              <a:gd name="connsiteY3" fmla="*/ 1723542 h 1737775"/>
              <a:gd name="connsiteX4" fmla="*/ 128528 w 2376182"/>
              <a:gd name="connsiteY4" fmla="*/ 1723542 h 1737775"/>
              <a:gd name="connsiteX5" fmla="*/ 135384 w 2376182"/>
              <a:gd name="connsiteY5" fmla="*/ 1737775 h 1737775"/>
              <a:gd name="connsiteX6" fmla="*/ 93366 w 2376182"/>
              <a:gd name="connsiteY6" fmla="*/ 1650550 h 1737775"/>
              <a:gd name="connsiteX7" fmla="*/ 0 w 2376182"/>
              <a:gd name="connsiteY7" fmla="*/ 1188091 h 1737775"/>
              <a:gd name="connsiteX8" fmla="*/ 1188091 w 2376182"/>
              <a:gd name="connsiteY8" fmla="*/ 0 h 173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82" h="1737775">
                <a:moveTo>
                  <a:pt x="1188091" y="0"/>
                </a:moveTo>
                <a:cubicBezTo>
                  <a:pt x="1844256" y="0"/>
                  <a:pt x="2376182" y="531927"/>
                  <a:pt x="2376182" y="1188091"/>
                </a:cubicBezTo>
                <a:cubicBezTo>
                  <a:pt x="2376182" y="1352133"/>
                  <a:pt x="2342937" y="1508409"/>
                  <a:pt x="2282816" y="1650550"/>
                </a:cubicBezTo>
                <a:lnTo>
                  <a:pt x="2247654" y="1723542"/>
                </a:lnTo>
                <a:lnTo>
                  <a:pt x="128528" y="1723542"/>
                </a:lnTo>
                <a:lnTo>
                  <a:pt x="135384" y="1737775"/>
                </a:lnTo>
                <a:lnTo>
                  <a:pt x="93366" y="1650550"/>
                </a:lnTo>
                <a:cubicBezTo>
                  <a:pt x="33245" y="1508409"/>
                  <a:pt x="0" y="1352133"/>
                  <a:pt x="0" y="1188091"/>
                </a:cubicBezTo>
                <a:cubicBezTo>
                  <a:pt x="0" y="531927"/>
                  <a:pt x="531926" y="0"/>
                  <a:pt x="1188091" y="0"/>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05870" y="2082899"/>
            <a:ext cx="3764116" cy="2752813"/>
          </a:xfrm>
          <a:custGeom>
            <a:avLst/>
            <a:gdLst>
              <a:gd name="connsiteX0" fmla="*/ 1882058 w 3764116"/>
              <a:gd name="connsiteY0" fmla="*/ 0 h 2752813"/>
              <a:gd name="connsiteX1" fmla="*/ 3764116 w 3764116"/>
              <a:gd name="connsiteY1" fmla="*/ 1882058 h 2752813"/>
              <a:gd name="connsiteX2" fmla="*/ 3616215 w 3764116"/>
              <a:gd name="connsiteY2" fmla="*/ 2614639 h 2752813"/>
              <a:gd name="connsiteX3" fmla="*/ 3560515 w 3764116"/>
              <a:gd name="connsiteY3" fmla="*/ 2730266 h 2752813"/>
              <a:gd name="connsiteX4" fmla="*/ 203602 w 3764116"/>
              <a:gd name="connsiteY4" fmla="*/ 2730266 h 2752813"/>
              <a:gd name="connsiteX5" fmla="*/ 214463 w 3764116"/>
              <a:gd name="connsiteY5" fmla="*/ 2752813 h 2752813"/>
              <a:gd name="connsiteX6" fmla="*/ 147901 w 3764116"/>
              <a:gd name="connsiteY6" fmla="*/ 2614639 h 2752813"/>
              <a:gd name="connsiteX7" fmla="*/ 0 w 3764116"/>
              <a:gd name="connsiteY7" fmla="*/ 1882058 h 2752813"/>
              <a:gd name="connsiteX8" fmla="*/ 1882058 w 3764116"/>
              <a:gd name="connsiteY8" fmla="*/ 0 h 275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116" h="2752813">
                <a:moveTo>
                  <a:pt x="1882058" y="0"/>
                </a:moveTo>
                <a:cubicBezTo>
                  <a:pt x="2921490" y="0"/>
                  <a:pt x="3764116" y="842626"/>
                  <a:pt x="3764116" y="1882058"/>
                </a:cubicBezTo>
                <a:cubicBezTo>
                  <a:pt x="3764116" y="2141916"/>
                  <a:pt x="3711452" y="2389473"/>
                  <a:pt x="3616215" y="2614639"/>
                </a:cubicBezTo>
                <a:lnTo>
                  <a:pt x="3560515" y="2730266"/>
                </a:lnTo>
                <a:lnTo>
                  <a:pt x="203602" y="2730266"/>
                </a:lnTo>
                <a:lnTo>
                  <a:pt x="214463" y="2752813"/>
                </a:lnTo>
                <a:lnTo>
                  <a:pt x="147901" y="2614639"/>
                </a:lnTo>
                <a:cubicBezTo>
                  <a:pt x="52664" y="2389473"/>
                  <a:pt x="0" y="2141916"/>
                  <a:pt x="0" y="1882058"/>
                </a:cubicBezTo>
                <a:cubicBezTo>
                  <a:pt x="0" y="842626"/>
                  <a:pt x="842626" y="0"/>
                  <a:pt x="1882058"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5717745"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047562" y="1907305"/>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5717745"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047562" y="4140551"/>
            <a:ext cx="1882058" cy="1376407"/>
          </a:xfrm>
          <a:custGeom>
            <a:avLst/>
            <a:gdLst>
              <a:gd name="connsiteX0" fmla="*/ 941029 w 1882058"/>
              <a:gd name="connsiteY0" fmla="*/ 0 h 1376407"/>
              <a:gd name="connsiteX1" fmla="*/ 1882058 w 1882058"/>
              <a:gd name="connsiteY1" fmla="*/ 941029 h 1376407"/>
              <a:gd name="connsiteX2" fmla="*/ 1808108 w 1882058"/>
              <a:gd name="connsiteY2" fmla="*/ 1307320 h 1376407"/>
              <a:gd name="connsiteX3" fmla="*/ 1780258 w 1882058"/>
              <a:gd name="connsiteY3" fmla="*/ 1365134 h 1376407"/>
              <a:gd name="connsiteX4" fmla="*/ 101801 w 1882058"/>
              <a:gd name="connsiteY4" fmla="*/ 1365134 h 1376407"/>
              <a:gd name="connsiteX5" fmla="*/ 107232 w 1882058"/>
              <a:gd name="connsiteY5" fmla="*/ 1376407 h 1376407"/>
              <a:gd name="connsiteX6" fmla="*/ 73951 w 1882058"/>
              <a:gd name="connsiteY6" fmla="*/ 1307320 h 1376407"/>
              <a:gd name="connsiteX7" fmla="*/ 0 w 1882058"/>
              <a:gd name="connsiteY7" fmla="*/ 941029 h 1376407"/>
              <a:gd name="connsiteX8" fmla="*/ 941029 w 1882058"/>
              <a:gd name="connsiteY8" fmla="*/ 0 h 1376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2058" h="1376407">
                <a:moveTo>
                  <a:pt x="941029" y="0"/>
                </a:moveTo>
                <a:cubicBezTo>
                  <a:pt x="1460745" y="0"/>
                  <a:pt x="1882058" y="421313"/>
                  <a:pt x="1882058" y="941029"/>
                </a:cubicBezTo>
                <a:cubicBezTo>
                  <a:pt x="1882058" y="1070959"/>
                  <a:pt x="1855726" y="1194737"/>
                  <a:pt x="1808108" y="1307320"/>
                </a:cubicBezTo>
                <a:lnTo>
                  <a:pt x="1780258" y="1365134"/>
                </a:lnTo>
                <a:lnTo>
                  <a:pt x="101801" y="1365134"/>
                </a:lnTo>
                <a:lnTo>
                  <a:pt x="107232" y="1376407"/>
                </a:lnTo>
                <a:lnTo>
                  <a:pt x="73951" y="1307320"/>
                </a:lnTo>
                <a:cubicBezTo>
                  <a:pt x="26332" y="1194737"/>
                  <a:pt x="0" y="1070959"/>
                  <a:pt x="0" y="941029"/>
                </a:cubicBezTo>
                <a:cubicBezTo>
                  <a:pt x="0" y="421313"/>
                  <a:pt x="421313" y="0"/>
                  <a:pt x="941029"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98430" y="229076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038056"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977682" y="2429336"/>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917308" y="3473544"/>
            <a:ext cx="2176262" cy="1876088"/>
          </a:xfrm>
          <a:custGeom>
            <a:avLst/>
            <a:gdLst>
              <a:gd name="connsiteX0" fmla="*/ 469022 w 2176262"/>
              <a:gd name="connsiteY0" fmla="*/ 0 h 1876088"/>
              <a:gd name="connsiteX1" fmla="*/ 1707240 w 2176262"/>
              <a:gd name="connsiteY1" fmla="*/ 0 h 1876088"/>
              <a:gd name="connsiteX2" fmla="*/ 2176262 w 2176262"/>
              <a:gd name="connsiteY2" fmla="*/ 938044 h 1876088"/>
              <a:gd name="connsiteX3" fmla="*/ 1707240 w 2176262"/>
              <a:gd name="connsiteY3" fmla="*/ 1876088 h 1876088"/>
              <a:gd name="connsiteX4" fmla="*/ 469022 w 2176262"/>
              <a:gd name="connsiteY4" fmla="*/ 1876088 h 1876088"/>
              <a:gd name="connsiteX5" fmla="*/ 0 w 2176262"/>
              <a:gd name="connsiteY5" fmla="*/ 938044 h 18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6262" h="1876088">
                <a:moveTo>
                  <a:pt x="469022" y="0"/>
                </a:moveTo>
                <a:lnTo>
                  <a:pt x="1707240" y="0"/>
                </a:lnTo>
                <a:lnTo>
                  <a:pt x="2176262" y="938044"/>
                </a:lnTo>
                <a:lnTo>
                  <a:pt x="1707240" y="1876088"/>
                </a:lnTo>
                <a:lnTo>
                  <a:pt x="469022" y="1876088"/>
                </a:lnTo>
                <a:lnTo>
                  <a:pt x="0" y="93804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535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2373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12114"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800495" y="2303464"/>
            <a:ext cx="2391001" cy="2971799"/>
          </a:xfrm>
          <a:custGeom>
            <a:avLst/>
            <a:gdLst>
              <a:gd name="connsiteX0" fmla="*/ 0 w 2391001"/>
              <a:gd name="connsiteY0" fmla="*/ 0 h 2971799"/>
              <a:gd name="connsiteX1" fmla="*/ 2391001 w 2391001"/>
              <a:gd name="connsiteY1" fmla="*/ 0 h 2971799"/>
              <a:gd name="connsiteX2" fmla="*/ 2391001 w 2391001"/>
              <a:gd name="connsiteY2" fmla="*/ 2971799 h 2971799"/>
              <a:gd name="connsiteX3" fmla="*/ 0 w 2391001"/>
              <a:gd name="connsiteY3" fmla="*/ 2971799 h 2971799"/>
            </a:gdLst>
            <a:ahLst/>
            <a:cxnLst>
              <a:cxn ang="0">
                <a:pos x="connsiteX0" y="connsiteY0"/>
              </a:cxn>
              <a:cxn ang="0">
                <a:pos x="connsiteX1" y="connsiteY1"/>
              </a:cxn>
              <a:cxn ang="0">
                <a:pos x="connsiteX2" y="connsiteY2"/>
              </a:cxn>
              <a:cxn ang="0">
                <a:pos x="connsiteX3" y="connsiteY3"/>
              </a:cxn>
            </a:cxnLst>
            <a:rect l="l" t="t" r="r" b="b"/>
            <a:pathLst>
              <a:path w="2391001" h="2971799">
                <a:moveTo>
                  <a:pt x="0" y="0"/>
                </a:moveTo>
                <a:lnTo>
                  <a:pt x="2391001" y="0"/>
                </a:lnTo>
                <a:lnTo>
                  <a:pt x="2391001" y="2971799"/>
                </a:lnTo>
                <a:lnTo>
                  <a:pt x="0" y="297179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
        <p:nvSpPr>
          <p:cNvPr id="22" name="图片占位符 21"/>
          <p:cNvSpPr>
            <a:spLocks noGrp="1"/>
          </p:cNvSpPr>
          <p:nvPr>
            <p:ph type="pic" sz="quarter" idx="16"/>
          </p:nvPr>
        </p:nvSpPr>
        <p:spPr>
          <a:xfrm>
            <a:off x="7805695"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5" name="图片占位符 24"/>
          <p:cNvSpPr>
            <a:spLocks noGrp="1"/>
          </p:cNvSpPr>
          <p:nvPr>
            <p:ph type="pic" sz="quarter" idx="17"/>
          </p:nvPr>
        </p:nvSpPr>
        <p:spPr>
          <a:xfrm>
            <a:off x="7805695"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8"/>
          </p:nvPr>
        </p:nvSpPr>
        <p:spPr>
          <a:xfrm>
            <a:off x="7805695"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1" name="图片占位符 20"/>
          <p:cNvSpPr>
            <a:spLocks noGrp="1"/>
          </p:cNvSpPr>
          <p:nvPr>
            <p:ph type="pic" sz="quarter" idx="13"/>
          </p:nvPr>
        </p:nvSpPr>
        <p:spPr>
          <a:xfrm>
            <a:off x="479343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4" name="图片占位符 23"/>
          <p:cNvSpPr>
            <a:spLocks noGrp="1"/>
          </p:cNvSpPr>
          <p:nvPr>
            <p:ph type="pic" sz="quarter" idx="14"/>
          </p:nvPr>
        </p:nvSpPr>
        <p:spPr>
          <a:xfrm>
            <a:off x="479343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7" name="图片占位符 26"/>
          <p:cNvSpPr>
            <a:spLocks noGrp="1"/>
          </p:cNvSpPr>
          <p:nvPr>
            <p:ph type="pic" sz="quarter" idx="15"/>
          </p:nvPr>
        </p:nvSpPr>
        <p:spPr>
          <a:xfrm>
            <a:off x="479343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dirty="0"/>
          </a:p>
        </p:txBody>
      </p:sp>
      <p:sp>
        <p:nvSpPr>
          <p:cNvPr id="20" name="图片占位符 19"/>
          <p:cNvSpPr>
            <a:spLocks noGrp="1"/>
          </p:cNvSpPr>
          <p:nvPr>
            <p:ph type="pic" sz="quarter" idx="10"/>
          </p:nvPr>
        </p:nvSpPr>
        <p:spPr>
          <a:xfrm>
            <a:off x="1781174" y="2073269"/>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3" name="图片占位符 22"/>
          <p:cNvSpPr>
            <a:spLocks noGrp="1"/>
          </p:cNvSpPr>
          <p:nvPr>
            <p:ph type="pic" sz="quarter" idx="11"/>
          </p:nvPr>
        </p:nvSpPr>
        <p:spPr>
          <a:xfrm>
            <a:off x="1781174" y="3420015"/>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
        <p:nvSpPr>
          <p:cNvPr id="26" name="图片占位符 25"/>
          <p:cNvSpPr>
            <a:spLocks noGrp="1"/>
          </p:cNvSpPr>
          <p:nvPr>
            <p:ph type="pic" sz="quarter" idx="12"/>
          </p:nvPr>
        </p:nvSpPr>
        <p:spPr>
          <a:xfrm>
            <a:off x="1781174" y="4766760"/>
            <a:ext cx="1037148" cy="1037148"/>
          </a:xfrm>
          <a:custGeom>
            <a:avLst/>
            <a:gdLst>
              <a:gd name="connsiteX0" fmla="*/ 518574 w 1037148"/>
              <a:gd name="connsiteY0" fmla="*/ 0 h 1037148"/>
              <a:gd name="connsiteX1" fmla="*/ 1037148 w 1037148"/>
              <a:gd name="connsiteY1" fmla="*/ 518574 h 1037148"/>
              <a:gd name="connsiteX2" fmla="*/ 518574 w 1037148"/>
              <a:gd name="connsiteY2" fmla="*/ 1037148 h 1037148"/>
              <a:gd name="connsiteX3" fmla="*/ 0 w 1037148"/>
              <a:gd name="connsiteY3" fmla="*/ 518574 h 1037148"/>
              <a:gd name="connsiteX4" fmla="*/ 518574 w 1037148"/>
              <a:gd name="connsiteY4" fmla="*/ 0 h 103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48" h="1037148">
                <a:moveTo>
                  <a:pt x="518574" y="0"/>
                </a:moveTo>
                <a:cubicBezTo>
                  <a:pt x="804975" y="0"/>
                  <a:pt x="1037148" y="232173"/>
                  <a:pt x="1037148" y="518574"/>
                </a:cubicBezTo>
                <a:cubicBezTo>
                  <a:pt x="1037148" y="804975"/>
                  <a:pt x="804975" y="1037148"/>
                  <a:pt x="518574" y="1037148"/>
                </a:cubicBezTo>
                <a:cubicBezTo>
                  <a:pt x="232173" y="1037148"/>
                  <a:pt x="0" y="804975"/>
                  <a:pt x="0" y="518574"/>
                </a:cubicBezTo>
                <a:cubicBezTo>
                  <a:pt x="0" y="232173"/>
                  <a:pt x="232173" y="0"/>
                  <a:pt x="518574" y="0"/>
                </a:cubicBez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78810" y="2240490"/>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658315" y="2240490"/>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81913" y="3398413"/>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658315" y="4556336"/>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89843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7449187" y="2098025"/>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5173812" y="4203529"/>
            <a:ext cx="2939413" cy="1691339"/>
          </a:xfrm>
          <a:custGeom>
            <a:avLst/>
            <a:gdLst>
              <a:gd name="connsiteX0" fmla="*/ 0 w 2939413"/>
              <a:gd name="connsiteY0" fmla="*/ 0 h 1691339"/>
              <a:gd name="connsiteX1" fmla="*/ 2939413 w 2939413"/>
              <a:gd name="connsiteY1" fmla="*/ 0 h 1691339"/>
              <a:gd name="connsiteX2" fmla="*/ 2939413 w 2939413"/>
              <a:gd name="connsiteY2" fmla="*/ 1691339 h 1691339"/>
              <a:gd name="connsiteX3" fmla="*/ 0 w 2939413"/>
              <a:gd name="connsiteY3" fmla="*/ 1691339 h 1691339"/>
            </a:gdLst>
            <a:ahLst/>
            <a:cxnLst>
              <a:cxn ang="0">
                <a:pos x="connsiteX0" y="connsiteY0"/>
              </a:cxn>
              <a:cxn ang="0">
                <a:pos x="connsiteX1" y="connsiteY1"/>
              </a:cxn>
              <a:cxn ang="0">
                <a:pos x="connsiteX2" y="connsiteY2"/>
              </a:cxn>
              <a:cxn ang="0">
                <a:pos x="connsiteX3" y="connsiteY3"/>
              </a:cxn>
            </a:cxnLst>
            <a:rect l="l" t="t" r="r" b="b"/>
            <a:pathLst>
              <a:path w="2939413" h="1691339">
                <a:moveTo>
                  <a:pt x="0" y="0"/>
                </a:moveTo>
                <a:lnTo>
                  <a:pt x="2939413" y="0"/>
                </a:lnTo>
                <a:lnTo>
                  <a:pt x="2939413" y="1691339"/>
                </a:lnTo>
                <a:lnTo>
                  <a:pt x="0" y="169133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032000"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28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5524499" y="194659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8" name="图片占位符 17"/>
          <p:cNvSpPr>
            <a:spLocks noGrp="1"/>
          </p:cNvSpPr>
          <p:nvPr>
            <p:ph type="pic" sz="quarter" idx="13"/>
          </p:nvPr>
        </p:nvSpPr>
        <p:spPr>
          <a:xfrm>
            <a:off x="4825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4"/>
          </p:nvPr>
        </p:nvSpPr>
        <p:spPr>
          <a:xfrm>
            <a:off x="7619999" y="328263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19999" y="4618673"/>
            <a:ext cx="1016000" cy="1016000"/>
          </a:xfrm>
          <a:custGeom>
            <a:avLst/>
            <a:gdLst>
              <a:gd name="connsiteX0" fmla="*/ 508000 w 1016000"/>
              <a:gd name="connsiteY0" fmla="*/ 0 h 1016000"/>
              <a:gd name="connsiteX1" fmla="*/ 1016000 w 1016000"/>
              <a:gd name="connsiteY1" fmla="*/ 508000 h 1016000"/>
              <a:gd name="connsiteX2" fmla="*/ 508000 w 1016000"/>
              <a:gd name="connsiteY2" fmla="*/ 1016000 h 1016000"/>
              <a:gd name="connsiteX3" fmla="*/ 0 w 1016000"/>
              <a:gd name="connsiteY3" fmla="*/ 508000 h 1016000"/>
              <a:gd name="connsiteX4" fmla="*/ 508000 w 1016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1016000">
                <a:moveTo>
                  <a:pt x="508000" y="0"/>
                </a:moveTo>
                <a:cubicBezTo>
                  <a:pt x="788561" y="0"/>
                  <a:pt x="1016000" y="227439"/>
                  <a:pt x="1016000" y="508000"/>
                </a:cubicBezTo>
                <a:cubicBezTo>
                  <a:pt x="1016000" y="788561"/>
                  <a:pt x="788561" y="1016000"/>
                  <a:pt x="508000" y="1016000"/>
                </a:cubicBezTo>
                <a:cubicBezTo>
                  <a:pt x="227439" y="1016000"/>
                  <a:pt x="0" y="788561"/>
                  <a:pt x="0" y="508000"/>
                </a:cubicBezTo>
                <a:cubicBezTo>
                  <a:pt x="0" y="227439"/>
                  <a:pt x="227439" y="0"/>
                  <a:pt x="508000"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84301"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603373"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
        <p:nvSpPr>
          <p:cNvPr id="10" name="图片占位符 9"/>
          <p:cNvSpPr>
            <a:spLocks noGrp="1"/>
          </p:cNvSpPr>
          <p:nvPr>
            <p:ph type="pic" sz="quarter" idx="12"/>
          </p:nvPr>
        </p:nvSpPr>
        <p:spPr>
          <a:xfrm>
            <a:off x="7822445" y="2458570"/>
            <a:ext cx="2998710" cy="1999131"/>
          </a:xfrm>
          <a:custGeom>
            <a:avLst/>
            <a:gdLst>
              <a:gd name="connsiteX0" fmla="*/ 0 w 2998710"/>
              <a:gd name="connsiteY0" fmla="*/ 0 h 1999131"/>
              <a:gd name="connsiteX1" fmla="*/ 2998710 w 2998710"/>
              <a:gd name="connsiteY1" fmla="*/ 0 h 1999131"/>
              <a:gd name="connsiteX2" fmla="*/ 2998710 w 2998710"/>
              <a:gd name="connsiteY2" fmla="*/ 1999131 h 1999131"/>
              <a:gd name="connsiteX3" fmla="*/ 0 w 2998710"/>
              <a:gd name="connsiteY3" fmla="*/ 1999131 h 1999131"/>
            </a:gdLst>
            <a:ahLst/>
            <a:cxnLst>
              <a:cxn ang="0">
                <a:pos x="connsiteX0" y="connsiteY0"/>
              </a:cxn>
              <a:cxn ang="0">
                <a:pos x="connsiteX1" y="connsiteY1"/>
              </a:cxn>
              <a:cxn ang="0">
                <a:pos x="connsiteX2" y="connsiteY2"/>
              </a:cxn>
              <a:cxn ang="0">
                <a:pos x="connsiteX3" y="connsiteY3"/>
              </a:cxn>
            </a:cxnLst>
            <a:rect l="l" t="t" r="r" b="b"/>
            <a:pathLst>
              <a:path w="2998710" h="1999131">
                <a:moveTo>
                  <a:pt x="0" y="0"/>
                </a:moveTo>
                <a:lnTo>
                  <a:pt x="2998710" y="0"/>
                </a:lnTo>
                <a:lnTo>
                  <a:pt x="2998710" y="1999131"/>
                </a:lnTo>
                <a:lnTo>
                  <a:pt x="0" y="199913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396568" y="3090213"/>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8" name="图片占位符 7"/>
          <p:cNvSpPr>
            <a:spLocks noGrp="1"/>
          </p:cNvSpPr>
          <p:nvPr>
            <p:ph type="pic" sz="quarter" idx="12"/>
          </p:nvPr>
        </p:nvSpPr>
        <p:spPr>
          <a:xfrm>
            <a:off x="7160427" y="2387591"/>
            <a:ext cx="1511947" cy="1511933"/>
          </a:xfrm>
          <a:custGeom>
            <a:avLst/>
            <a:gdLst>
              <a:gd name="connsiteX0" fmla="*/ 704601 w 1511947"/>
              <a:gd name="connsiteY0" fmla="*/ 1755 h 1511933"/>
              <a:gd name="connsiteX1" fmla="*/ 1252959 w 1511947"/>
              <a:gd name="connsiteY1" fmla="*/ 186370 h 1511933"/>
              <a:gd name="connsiteX2" fmla="*/ 1325610 w 1511947"/>
              <a:gd name="connsiteY2" fmla="*/ 1252987 h 1511933"/>
              <a:gd name="connsiteX3" fmla="*/ 258989 w 1511947"/>
              <a:gd name="connsiteY3" fmla="*/ 1325564 h 1511933"/>
              <a:gd name="connsiteX4" fmla="*/ 186337 w 1511947"/>
              <a:gd name="connsiteY4" fmla="*/ 258947 h 1511933"/>
              <a:gd name="connsiteX5" fmla="*/ 704601 w 1511947"/>
              <a:gd name="connsiteY5" fmla="*/ 1755 h 151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3">
                <a:moveTo>
                  <a:pt x="704601" y="1755"/>
                </a:moveTo>
                <a:cubicBezTo>
                  <a:pt x="897622" y="-11379"/>
                  <a:pt x="1095658" y="49122"/>
                  <a:pt x="1252959" y="186370"/>
                </a:cubicBezTo>
                <a:cubicBezTo>
                  <a:pt x="1567561" y="460867"/>
                  <a:pt x="1600087" y="938408"/>
                  <a:pt x="1325610" y="1252987"/>
                </a:cubicBezTo>
                <a:cubicBezTo>
                  <a:pt x="1051133" y="1567566"/>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78497" y="3143557"/>
            <a:ext cx="1511947" cy="1511934"/>
          </a:xfrm>
          <a:custGeom>
            <a:avLst/>
            <a:gdLst>
              <a:gd name="connsiteX0" fmla="*/ 704601 w 1511947"/>
              <a:gd name="connsiteY0" fmla="*/ 1755 h 1511934"/>
              <a:gd name="connsiteX1" fmla="*/ 1252959 w 1511947"/>
              <a:gd name="connsiteY1" fmla="*/ 186370 h 1511934"/>
              <a:gd name="connsiteX2" fmla="*/ 1325610 w 1511947"/>
              <a:gd name="connsiteY2" fmla="*/ 1252987 h 1511934"/>
              <a:gd name="connsiteX3" fmla="*/ 258989 w 1511947"/>
              <a:gd name="connsiteY3" fmla="*/ 1325564 h 1511934"/>
              <a:gd name="connsiteX4" fmla="*/ 186337 w 1511947"/>
              <a:gd name="connsiteY4" fmla="*/ 258947 h 1511934"/>
              <a:gd name="connsiteX5" fmla="*/ 704601 w 1511947"/>
              <a:gd name="connsiteY5" fmla="*/ 1755 h 151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947" h="1511934">
                <a:moveTo>
                  <a:pt x="704601" y="1755"/>
                </a:moveTo>
                <a:cubicBezTo>
                  <a:pt x="897622" y="-11379"/>
                  <a:pt x="1095658" y="49122"/>
                  <a:pt x="1252959" y="186370"/>
                </a:cubicBezTo>
                <a:cubicBezTo>
                  <a:pt x="1567561" y="460867"/>
                  <a:pt x="1600088" y="938408"/>
                  <a:pt x="1325610" y="1252987"/>
                </a:cubicBezTo>
                <a:cubicBezTo>
                  <a:pt x="1051133" y="1567567"/>
                  <a:pt x="573591" y="1600061"/>
                  <a:pt x="258989" y="1325564"/>
                </a:cubicBezTo>
                <a:cubicBezTo>
                  <a:pt x="-55613" y="1051067"/>
                  <a:pt x="-88140" y="573526"/>
                  <a:pt x="186337" y="258947"/>
                </a:cubicBezTo>
                <a:cubicBezTo>
                  <a:pt x="323576" y="101657"/>
                  <a:pt x="511581" y="14889"/>
                  <a:pt x="704601" y="1755"/>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63701"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716653" y="2457450"/>
            <a:ext cx="3311648" cy="2038350"/>
          </a:xfrm>
          <a:custGeom>
            <a:avLst/>
            <a:gdLst>
              <a:gd name="connsiteX0" fmla="*/ 0 w 3311648"/>
              <a:gd name="connsiteY0" fmla="*/ 0 h 2038350"/>
              <a:gd name="connsiteX1" fmla="*/ 3311648 w 3311648"/>
              <a:gd name="connsiteY1" fmla="*/ 0 h 2038350"/>
              <a:gd name="connsiteX2" fmla="*/ 3311648 w 3311648"/>
              <a:gd name="connsiteY2" fmla="*/ 2038350 h 2038350"/>
              <a:gd name="connsiteX3" fmla="*/ 0 w 3311648"/>
              <a:gd name="connsiteY3" fmla="*/ 2038350 h 2038350"/>
            </a:gdLst>
            <a:ahLst/>
            <a:cxnLst>
              <a:cxn ang="0">
                <a:pos x="connsiteX0" y="connsiteY0"/>
              </a:cxn>
              <a:cxn ang="0">
                <a:pos x="connsiteX1" y="connsiteY1"/>
              </a:cxn>
              <a:cxn ang="0">
                <a:pos x="connsiteX2" y="connsiteY2"/>
              </a:cxn>
              <a:cxn ang="0">
                <a:pos x="connsiteX3" y="connsiteY3"/>
              </a:cxn>
            </a:cxnLst>
            <a:rect l="l" t="t" r="r" b="b"/>
            <a:pathLst>
              <a:path w="3311648" h="2038350">
                <a:moveTo>
                  <a:pt x="0" y="0"/>
                </a:moveTo>
                <a:lnTo>
                  <a:pt x="3311648" y="0"/>
                </a:lnTo>
                <a:lnTo>
                  <a:pt x="3311648" y="2038350"/>
                </a:lnTo>
                <a:lnTo>
                  <a:pt x="0" y="203835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8556624"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5" name="图片占位符 14"/>
          <p:cNvSpPr>
            <a:spLocks noGrp="1"/>
          </p:cNvSpPr>
          <p:nvPr>
            <p:ph type="pic" sz="quarter" idx="11"/>
          </p:nvPr>
        </p:nvSpPr>
        <p:spPr>
          <a:xfrm>
            <a:off x="6827043"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4" name="图片占位符 13"/>
          <p:cNvSpPr>
            <a:spLocks noGrp="1"/>
          </p:cNvSpPr>
          <p:nvPr>
            <p:ph type="pic" sz="quarter" idx="12"/>
          </p:nvPr>
        </p:nvSpPr>
        <p:spPr>
          <a:xfrm>
            <a:off x="5097462"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3" name="图片占位符 12"/>
          <p:cNvSpPr>
            <a:spLocks noGrp="1"/>
          </p:cNvSpPr>
          <p:nvPr>
            <p:ph type="pic" sz="quarter" idx="13"/>
          </p:nvPr>
        </p:nvSpPr>
        <p:spPr>
          <a:xfrm>
            <a:off x="3367881"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
        <p:nvSpPr>
          <p:cNvPr id="12" name="图片占位符 11"/>
          <p:cNvSpPr>
            <a:spLocks noGrp="1"/>
          </p:cNvSpPr>
          <p:nvPr>
            <p:ph type="pic" sz="quarter" idx="14"/>
          </p:nvPr>
        </p:nvSpPr>
        <p:spPr>
          <a:xfrm>
            <a:off x="1638300" y="241617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a:solidFill>
            <a:schemeClr val="tx1">
              <a:lumMod val="65000"/>
              <a:lumOff val="35000"/>
            </a:schemeClr>
          </a:solidFill>
          <a:ln w="38100">
            <a:solidFill>
              <a:schemeClr val="bg1"/>
            </a:solidFill>
          </a:ln>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标题幻灯片">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38300"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367881"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5097462"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27043" y="3654426"/>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8556624" y="2168525"/>
            <a:ext cx="2025650" cy="2025650"/>
          </a:xfrm>
          <a:custGeom>
            <a:avLst/>
            <a:gdLst>
              <a:gd name="connsiteX0" fmla="*/ 1012825 w 2025650"/>
              <a:gd name="connsiteY0" fmla="*/ 0 h 2025650"/>
              <a:gd name="connsiteX1" fmla="*/ 2025650 w 2025650"/>
              <a:gd name="connsiteY1" fmla="*/ 1012825 h 2025650"/>
              <a:gd name="connsiteX2" fmla="*/ 1012825 w 2025650"/>
              <a:gd name="connsiteY2" fmla="*/ 2025650 h 2025650"/>
              <a:gd name="connsiteX3" fmla="*/ 0 w 2025650"/>
              <a:gd name="connsiteY3" fmla="*/ 1012825 h 2025650"/>
              <a:gd name="connsiteX4" fmla="*/ 1012825 w 2025650"/>
              <a:gd name="connsiteY4" fmla="*/ 0 h 20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650" h="2025650">
                <a:moveTo>
                  <a:pt x="1012825" y="0"/>
                </a:moveTo>
                <a:cubicBezTo>
                  <a:pt x="1572193" y="0"/>
                  <a:pt x="2025650" y="453457"/>
                  <a:pt x="2025650" y="1012825"/>
                </a:cubicBezTo>
                <a:cubicBezTo>
                  <a:pt x="2025650" y="1572193"/>
                  <a:pt x="1572193" y="2025650"/>
                  <a:pt x="1012825" y="2025650"/>
                </a:cubicBezTo>
                <a:cubicBezTo>
                  <a:pt x="453457" y="2025650"/>
                  <a:pt x="0" y="1572193"/>
                  <a:pt x="0" y="1012825"/>
                </a:cubicBezTo>
                <a:cubicBezTo>
                  <a:pt x="0" y="453457"/>
                  <a:pt x="453457" y="0"/>
                  <a:pt x="1012825" y="0"/>
                </a:cubicBez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14720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214720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6357257" y="2188666"/>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357257" y="4002951"/>
            <a:ext cx="1877153" cy="1240334"/>
          </a:xfrm>
          <a:custGeom>
            <a:avLst/>
            <a:gdLst>
              <a:gd name="connsiteX0" fmla="*/ 0 w 1877153"/>
              <a:gd name="connsiteY0" fmla="*/ 0 h 1240334"/>
              <a:gd name="connsiteX1" fmla="*/ 1877153 w 1877153"/>
              <a:gd name="connsiteY1" fmla="*/ 0 h 1240334"/>
              <a:gd name="connsiteX2" fmla="*/ 1877153 w 1877153"/>
              <a:gd name="connsiteY2" fmla="*/ 1240334 h 1240334"/>
              <a:gd name="connsiteX3" fmla="*/ 0 w 1877153"/>
              <a:gd name="connsiteY3" fmla="*/ 1240334 h 1240334"/>
            </a:gdLst>
            <a:ahLst/>
            <a:cxnLst>
              <a:cxn ang="0">
                <a:pos x="connsiteX0" y="connsiteY0"/>
              </a:cxn>
              <a:cxn ang="0">
                <a:pos x="connsiteX1" y="connsiteY1"/>
              </a:cxn>
              <a:cxn ang="0">
                <a:pos x="connsiteX2" y="connsiteY2"/>
              </a:cxn>
              <a:cxn ang="0">
                <a:pos x="connsiteX3" y="connsiteY3"/>
              </a:cxn>
            </a:cxnLst>
            <a:rect l="l" t="t" r="r" b="b"/>
            <a:pathLst>
              <a:path w="1877153" h="1240334">
                <a:moveTo>
                  <a:pt x="0" y="0"/>
                </a:moveTo>
                <a:lnTo>
                  <a:pt x="1877153" y="0"/>
                </a:lnTo>
                <a:lnTo>
                  <a:pt x="1877153" y="1240334"/>
                </a:lnTo>
                <a:lnTo>
                  <a:pt x="0" y="1240334"/>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34672" y="2360705"/>
            <a:ext cx="2337706" cy="2455905"/>
          </a:xfrm>
          <a:custGeom>
            <a:avLst/>
            <a:gdLst>
              <a:gd name="connsiteX0" fmla="*/ 0 w 2337706"/>
              <a:gd name="connsiteY0" fmla="*/ 0 h 2455905"/>
              <a:gd name="connsiteX1" fmla="*/ 2337706 w 2337706"/>
              <a:gd name="connsiteY1" fmla="*/ 0 h 2455905"/>
              <a:gd name="connsiteX2" fmla="*/ 2337706 w 2337706"/>
              <a:gd name="connsiteY2" fmla="*/ 2455905 h 2455905"/>
              <a:gd name="connsiteX3" fmla="*/ 0 w 2337706"/>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6" h="2455905">
                <a:moveTo>
                  <a:pt x="0" y="0"/>
                </a:moveTo>
                <a:lnTo>
                  <a:pt x="2337706" y="0"/>
                </a:lnTo>
                <a:lnTo>
                  <a:pt x="2337706"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1" name="图片占位符 10"/>
          <p:cNvSpPr>
            <a:spLocks noGrp="1"/>
          </p:cNvSpPr>
          <p:nvPr>
            <p:ph type="pic" sz="quarter" idx="11"/>
          </p:nvPr>
        </p:nvSpPr>
        <p:spPr>
          <a:xfrm>
            <a:off x="3865337"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
        <p:nvSpPr>
          <p:cNvPr id="12" name="图片占位符 11"/>
          <p:cNvSpPr>
            <a:spLocks noGrp="1"/>
          </p:cNvSpPr>
          <p:nvPr>
            <p:ph type="pic" sz="quarter" idx="12"/>
          </p:nvPr>
        </p:nvSpPr>
        <p:spPr>
          <a:xfrm>
            <a:off x="6096001"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a:solidFill>
                  <a:schemeClr val="lt1">
                    <a:hueOff val="0"/>
                    <a:satOff val="0"/>
                    <a:lumOff val="0"/>
                    <a:alphaOff val="0"/>
                  </a:schemeClr>
                </a:solidFill>
              </a:defRPr>
            </a:lvl1pPr>
          </a:lstStyle>
          <a:p>
            <a:pPr marL="0" lvl="0" defTabSz="457200"/>
            <a:endParaRPr lang="zh-CN" altLang="en-US"/>
          </a:p>
        </p:txBody>
      </p:sp>
      <p:sp>
        <p:nvSpPr>
          <p:cNvPr id="13" name="图片占位符 12"/>
          <p:cNvSpPr>
            <a:spLocks noGrp="1"/>
          </p:cNvSpPr>
          <p:nvPr>
            <p:ph type="pic" sz="quarter" idx="13"/>
          </p:nvPr>
        </p:nvSpPr>
        <p:spPr>
          <a:xfrm>
            <a:off x="8326666" y="2360705"/>
            <a:ext cx="2337707" cy="2455905"/>
          </a:xfrm>
          <a:custGeom>
            <a:avLst/>
            <a:gdLst>
              <a:gd name="connsiteX0" fmla="*/ 0 w 2337707"/>
              <a:gd name="connsiteY0" fmla="*/ 0 h 2455905"/>
              <a:gd name="connsiteX1" fmla="*/ 2337707 w 2337707"/>
              <a:gd name="connsiteY1" fmla="*/ 0 h 2455905"/>
              <a:gd name="connsiteX2" fmla="*/ 2337707 w 2337707"/>
              <a:gd name="connsiteY2" fmla="*/ 2455905 h 2455905"/>
              <a:gd name="connsiteX3" fmla="*/ 0 w 2337707"/>
              <a:gd name="connsiteY3" fmla="*/ 2455905 h 2455905"/>
            </a:gdLst>
            <a:ahLst/>
            <a:cxnLst>
              <a:cxn ang="0">
                <a:pos x="connsiteX0" y="connsiteY0"/>
              </a:cxn>
              <a:cxn ang="0">
                <a:pos x="connsiteX1" y="connsiteY1"/>
              </a:cxn>
              <a:cxn ang="0">
                <a:pos x="connsiteX2" y="connsiteY2"/>
              </a:cxn>
              <a:cxn ang="0">
                <a:pos x="connsiteX3" y="connsiteY3"/>
              </a:cxn>
            </a:cxnLst>
            <a:rect l="l" t="t" r="r" b="b"/>
            <a:pathLst>
              <a:path w="2337707" h="2455905">
                <a:moveTo>
                  <a:pt x="0" y="0"/>
                </a:moveTo>
                <a:lnTo>
                  <a:pt x="2337707" y="0"/>
                </a:lnTo>
                <a:lnTo>
                  <a:pt x="2337707" y="2455905"/>
                </a:lnTo>
                <a:lnTo>
                  <a:pt x="0" y="2455905"/>
                </a:lnTo>
                <a:close/>
              </a:path>
            </a:pathLst>
          </a:custGeom>
          <a:solidFill>
            <a:schemeClr val="tx1">
              <a:lumMod val="75000"/>
              <a:lumOff val="25000"/>
            </a:schemeClr>
          </a:solidFill>
          <a:ln w="28575">
            <a:solidFill>
              <a:schemeClr val="bg1"/>
            </a:solidFill>
          </a:ln>
          <a:scene3d>
            <a:camera prst="perspectiveRight" fov="5100000">
              <a:rot lat="0" lon="19800000" rev="0"/>
            </a:camera>
            <a:lightRig rig="balanced" dir="t"/>
          </a:scene3d>
          <a:sp3d/>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lvl1pPr>
              <a:defRPr lang="zh-CN" altLang="en-US" sz="1800" dirty="0">
                <a:solidFill>
                  <a:schemeClr val="lt1">
                    <a:hueOff val="0"/>
                    <a:satOff val="0"/>
                    <a:lumOff val="0"/>
                    <a:alphaOff val="0"/>
                  </a:schemeClr>
                </a:solidFill>
              </a:defRPr>
            </a:lvl1pPr>
          </a:lstStyle>
          <a:p>
            <a:pPr marL="0" lvl="0" defTabSz="457200"/>
            <a:endParaRPr lang="zh-CN" altLang="en-US"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4746171" y="2722564"/>
            <a:ext cx="2699658" cy="2327290"/>
          </a:xfrm>
          <a:custGeom>
            <a:avLst/>
            <a:gdLst>
              <a:gd name="connsiteX0" fmla="*/ 581823 w 2699658"/>
              <a:gd name="connsiteY0" fmla="*/ 0 h 2327290"/>
              <a:gd name="connsiteX1" fmla="*/ 2117835 w 2699658"/>
              <a:gd name="connsiteY1" fmla="*/ 0 h 2327290"/>
              <a:gd name="connsiteX2" fmla="*/ 2699658 w 2699658"/>
              <a:gd name="connsiteY2" fmla="*/ 1163645 h 2327290"/>
              <a:gd name="connsiteX3" fmla="*/ 2117835 w 2699658"/>
              <a:gd name="connsiteY3" fmla="*/ 2327290 h 2327290"/>
              <a:gd name="connsiteX4" fmla="*/ 581823 w 2699658"/>
              <a:gd name="connsiteY4" fmla="*/ 2327290 h 2327290"/>
              <a:gd name="connsiteX5" fmla="*/ 0 w 2699658"/>
              <a:gd name="connsiteY5" fmla="*/ 1163645 h 23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9658" h="2327290">
                <a:moveTo>
                  <a:pt x="581823" y="0"/>
                </a:moveTo>
                <a:lnTo>
                  <a:pt x="2117835" y="0"/>
                </a:lnTo>
                <a:lnTo>
                  <a:pt x="2699658" y="1163645"/>
                </a:lnTo>
                <a:lnTo>
                  <a:pt x="2117835" y="2327290"/>
                </a:lnTo>
                <a:lnTo>
                  <a:pt x="581823" y="2327290"/>
                </a:lnTo>
                <a:lnTo>
                  <a:pt x="0" y="1163645"/>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4979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7358743" y="21344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73587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3497943" y="4268084"/>
            <a:ext cx="1364342" cy="1176158"/>
          </a:xfrm>
          <a:custGeom>
            <a:avLst/>
            <a:gdLst>
              <a:gd name="connsiteX0" fmla="*/ 294040 w 1364342"/>
              <a:gd name="connsiteY0" fmla="*/ 0 h 1176158"/>
              <a:gd name="connsiteX1" fmla="*/ 1070303 w 1364342"/>
              <a:gd name="connsiteY1" fmla="*/ 0 h 1176158"/>
              <a:gd name="connsiteX2" fmla="*/ 1364342 w 1364342"/>
              <a:gd name="connsiteY2" fmla="*/ 588079 h 1176158"/>
              <a:gd name="connsiteX3" fmla="*/ 1070303 w 1364342"/>
              <a:gd name="connsiteY3" fmla="*/ 1176158 h 1176158"/>
              <a:gd name="connsiteX4" fmla="*/ 294040 w 1364342"/>
              <a:gd name="connsiteY4" fmla="*/ 1176158 h 1176158"/>
              <a:gd name="connsiteX5" fmla="*/ 0 w 1364342"/>
              <a:gd name="connsiteY5" fmla="*/ 588079 h 117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2" h="1176158">
                <a:moveTo>
                  <a:pt x="294040" y="0"/>
                </a:moveTo>
                <a:lnTo>
                  <a:pt x="1070303" y="0"/>
                </a:lnTo>
                <a:lnTo>
                  <a:pt x="1364342" y="588079"/>
                </a:lnTo>
                <a:lnTo>
                  <a:pt x="1070303" y="1176158"/>
                </a:lnTo>
                <a:lnTo>
                  <a:pt x="294040" y="1176158"/>
                </a:lnTo>
                <a:lnTo>
                  <a:pt x="0" y="588079"/>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smtClean="0"/>
              <a:t>单击此处编辑母版标题样式</a:t>
            </a:r>
            <a:endParaRPr lang="zh-CN" altLang="en-US" dirty="0"/>
          </a:p>
        </p:txBody>
      </p:sp>
      <p:sp>
        <p:nvSpPr>
          <p:cNvPr id="4" name="TextBox 3"/>
          <p:cNvSpPr txBox="1"/>
          <p:nvPr userDrawn="1"/>
        </p:nvSpPr>
        <p:spPr>
          <a:xfrm>
            <a:off x="1907704" y="6537939"/>
            <a:ext cx="1224136" cy="1184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PPT</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hlinkClick r:id="rId2"/>
              </a:rPr>
              <a:t>下载</a:t>
            </a:r>
            <a:r>
              <a:rPr kumimoji="0" lang="zh-CN" altLang="en-US"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rPr>
              <a:t> </a:t>
            </a:r>
            <a:r>
              <a:rPr kumimoji="0" lang="en-US" altLang="zh-CN" sz="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http://www.1ppt.com/xiazai/</a:t>
            </a:r>
            <a:endParaRPr kumimoji="0" lang="en-US" altLang="zh-CN" sz="100" b="0" i="0" u="none" strike="noStrike" kern="1200" cap="none" spc="0" normalizeH="0" baseline="0" noProof="0" dirty="0" smtClean="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2020-12-18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96633E9-AD62-42F4-9105-CE71A3837D4B}" type="datetimeFigureOut">
              <a:rPr lang="zh-CN" altLang="en-US" smtClean="0"/>
              <a:t>2020-12-18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BA222D-1444-44DE-AF67-C933E658A85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defRPr/>
            </a:pPr>
            <a:r>
              <a:rPr lang="en-US" altLang="ko-KR" dirty="0"/>
              <a:t>Subtitle in this line</a:t>
            </a:r>
            <a:endParaRPr lang="ko-KR"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任意多边形: 形状 3"/>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7" name="任意多边形: 形状 6"/>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1" name="任意多边形: 形状 10"/>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4B758-E1C2-4FC7-A09D-84E5496D300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目录">
    <p:bg>
      <p:bgPr>
        <a:solidFill>
          <a:srgbClr val="F3F3F3"/>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3309441"/>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5" name="图片占位符 14"/>
          <p:cNvSpPr>
            <a:spLocks noGrp="1"/>
          </p:cNvSpPr>
          <p:nvPr>
            <p:ph type="pic" sz="quarter" idx="11"/>
          </p:nvPr>
        </p:nvSpPr>
        <p:spPr>
          <a:xfrm>
            <a:off x="2889039" y="2680919"/>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6" name="图片占位符 15"/>
          <p:cNvSpPr>
            <a:spLocks noGrp="1"/>
          </p:cNvSpPr>
          <p:nvPr>
            <p:ph type="pic" sz="quarter" idx="12"/>
          </p:nvPr>
        </p:nvSpPr>
        <p:spPr>
          <a:xfrm>
            <a:off x="4903365" y="379458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7" name="图片占位符 16"/>
          <p:cNvSpPr>
            <a:spLocks noGrp="1"/>
          </p:cNvSpPr>
          <p:nvPr>
            <p:ph type="pic" sz="quarter" idx="13"/>
          </p:nvPr>
        </p:nvSpPr>
        <p:spPr>
          <a:xfrm>
            <a:off x="6917691" y="2179024"/>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
        <p:nvSpPr>
          <p:cNvPr id="18" name="图片占位符 17"/>
          <p:cNvSpPr>
            <a:spLocks noGrp="1"/>
          </p:cNvSpPr>
          <p:nvPr>
            <p:ph type="pic" sz="quarter" idx="14"/>
          </p:nvPr>
        </p:nvSpPr>
        <p:spPr>
          <a:xfrm>
            <a:off x="8932017" y="3173532"/>
            <a:ext cx="2385271" cy="2007583"/>
          </a:xfrm>
          <a:custGeom>
            <a:avLst/>
            <a:gdLst>
              <a:gd name="connsiteX0" fmla="*/ 0 w 2385271"/>
              <a:gd name="connsiteY0" fmla="*/ 0 h 2007583"/>
              <a:gd name="connsiteX1" fmla="*/ 2385271 w 2385271"/>
              <a:gd name="connsiteY1" fmla="*/ 0 h 2007583"/>
              <a:gd name="connsiteX2" fmla="*/ 2385271 w 2385271"/>
              <a:gd name="connsiteY2" fmla="*/ 2007583 h 2007583"/>
              <a:gd name="connsiteX3" fmla="*/ 0 w 2385271"/>
              <a:gd name="connsiteY3" fmla="*/ 2007583 h 2007583"/>
            </a:gdLst>
            <a:ahLst/>
            <a:cxnLst>
              <a:cxn ang="0">
                <a:pos x="connsiteX0" y="connsiteY0"/>
              </a:cxn>
              <a:cxn ang="0">
                <a:pos x="connsiteX1" y="connsiteY1"/>
              </a:cxn>
              <a:cxn ang="0">
                <a:pos x="connsiteX2" y="connsiteY2"/>
              </a:cxn>
              <a:cxn ang="0">
                <a:pos x="connsiteX3" y="connsiteY3"/>
              </a:cxn>
            </a:cxnLst>
            <a:rect l="l" t="t" r="r" b="b"/>
            <a:pathLst>
              <a:path w="2385271" h="2007583">
                <a:moveTo>
                  <a:pt x="0" y="0"/>
                </a:moveTo>
                <a:lnTo>
                  <a:pt x="2385271" y="0"/>
                </a:lnTo>
                <a:lnTo>
                  <a:pt x="2385271" y="2007583"/>
                </a:lnTo>
                <a:lnTo>
                  <a:pt x="0" y="2007583"/>
                </a:lnTo>
                <a:close/>
              </a:path>
            </a:pathLst>
          </a:cu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defTabSz="457200"/>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2097125"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4878644"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9" name="图片占位符 18"/>
          <p:cNvSpPr>
            <a:spLocks noGrp="1"/>
          </p:cNvSpPr>
          <p:nvPr>
            <p:ph type="pic" sz="quarter" idx="15"/>
          </p:nvPr>
        </p:nvSpPr>
        <p:spPr>
          <a:xfrm>
            <a:off x="7660163" y="4085381"/>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2097125"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4878644"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7660163" y="1983418"/>
            <a:ext cx="2434715" cy="1358120"/>
          </a:xfrm>
          <a:custGeom>
            <a:avLst/>
            <a:gdLst>
              <a:gd name="connsiteX0" fmla="*/ 0 w 2434715"/>
              <a:gd name="connsiteY0" fmla="*/ 0 h 1358120"/>
              <a:gd name="connsiteX1" fmla="*/ 2434715 w 2434715"/>
              <a:gd name="connsiteY1" fmla="*/ 0 h 1358120"/>
              <a:gd name="connsiteX2" fmla="*/ 2434715 w 2434715"/>
              <a:gd name="connsiteY2" fmla="*/ 1358120 h 1358120"/>
              <a:gd name="connsiteX3" fmla="*/ 0 w 2434715"/>
              <a:gd name="connsiteY3" fmla="*/ 1358120 h 1358120"/>
            </a:gdLst>
            <a:ahLst/>
            <a:cxnLst>
              <a:cxn ang="0">
                <a:pos x="connsiteX0" y="connsiteY0"/>
              </a:cxn>
              <a:cxn ang="0">
                <a:pos x="connsiteX1" y="connsiteY1"/>
              </a:cxn>
              <a:cxn ang="0">
                <a:pos x="connsiteX2" y="connsiteY2"/>
              </a:cxn>
              <a:cxn ang="0">
                <a:pos x="connsiteX3" y="connsiteY3"/>
              </a:cxn>
            </a:cxnLst>
            <a:rect l="l" t="t" r="r" b="b"/>
            <a:pathLst>
              <a:path w="2434715" h="1358120">
                <a:moveTo>
                  <a:pt x="0" y="0"/>
                </a:moveTo>
                <a:lnTo>
                  <a:pt x="2434715" y="0"/>
                </a:lnTo>
                <a:lnTo>
                  <a:pt x="2434715" y="1358120"/>
                </a:lnTo>
                <a:lnTo>
                  <a:pt x="0" y="1358120"/>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5753"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8235464" y="2883877"/>
            <a:ext cx="2760785" cy="2490454"/>
          </a:xfrm>
          <a:custGeom>
            <a:avLst/>
            <a:gdLst>
              <a:gd name="connsiteX0" fmla="*/ 0 w 2760785"/>
              <a:gd name="connsiteY0" fmla="*/ 0 h 2490454"/>
              <a:gd name="connsiteX1" fmla="*/ 2760785 w 2760785"/>
              <a:gd name="connsiteY1" fmla="*/ 0 h 2490454"/>
              <a:gd name="connsiteX2" fmla="*/ 2760785 w 2760785"/>
              <a:gd name="connsiteY2" fmla="*/ 2490454 h 2490454"/>
              <a:gd name="connsiteX3" fmla="*/ 0 w 2760785"/>
              <a:gd name="connsiteY3" fmla="*/ 2490454 h 2490454"/>
            </a:gdLst>
            <a:ahLst/>
            <a:cxnLst>
              <a:cxn ang="0">
                <a:pos x="connsiteX0" y="connsiteY0"/>
              </a:cxn>
              <a:cxn ang="0">
                <a:pos x="connsiteX1" y="connsiteY1"/>
              </a:cxn>
              <a:cxn ang="0">
                <a:pos x="connsiteX2" y="connsiteY2"/>
              </a:cxn>
              <a:cxn ang="0">
                <a:pos x="connsiteX3" y="connsiteY3"/>
              </a:cxn>
            </a:cxnLst>
            <a:rect l="l" t="t" r="r" b="b"/>
            <a:pathLst>
              <a:path w="2760785" h="2490454">
                <a:moveTo>
                  <a:pt x="0" y="0"/>
                </a:moveTo>
                <a:lnTo>
                  <a:pt x="2760785" y="0"/>
                </a:lnTo>
                <a:lnTo>
                  <a:pt x="2760785" y="2490454"/>
                </a:lnTo>
                <a:lnTo>
                  <a:pt x="0" y="2490454"/>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3716216" y="2203590"/>
            <a:ext cx="4759570" cy="2737687"/>
          </a:xfrm>
          <a:custGeom>
            <a:avLst/>
            <a:gdLst>
              <a:gd name="connsiteX0" fmla="*/ 0 w 4759570"/>
              <a:gd name="connsiteY0" fmla="*/ 0 h 2737687"/>
              <a:gd name="connsiteX1" fmla="*/ 4759570 w 4759570"/>
              <a:gd name="connsiteY1" fmla="*/ 0 h 2737687"/>
              <a:gd name="connsiteX2" fmla="*/ 4759570 w 4759570"/>
              <a:gd name="connsiteY2" fmla="*/ 2737687 h 2737687"/>
              <a:gd name="connsiteX3" fmla="*/ 0 w 4759570"/>
              <a:gd name="connsiteY3" fmla="*/ 2737687 h 2737687"/>
            </a:gdLst>
            <a:ahLst/>
            <a:cxnLst>
              <a:cxn ang="0">
                <a:pos x="connsiteX0" y="connsiteY0"/>
              </a:cxn>
              <a:cxn ang="0">
                <a:pos x="connsiteX1" y="connsiteY1"/>
              </a:cxn>
              <a:cxn ang="0">
                <a:pos x="connsiteX2" y="connsiteY2"/>
              </a:cxn>
              <a:cxn ang="0">
                <a:pos x="connsiteX3" y="connsiteY3"/>
              </a:cxn>
            </a:cxnLst>
            <a:rect l="l" t="t" r="r" b="b"/>
            <a:pathLst>
              <a:path w="4759570" h="2737687">
                <a:moveTo>
                  <a:pt x="0" y="0"/>
                </a:moveTo>
                <a:lnTo>
                  <a:pt x="4759570" y="0"/>
                </a:lnTo>
                <a:lnTo>
                  <a:pt x="4759570" y="2737687"/>
                </a:lnTo>
                <a:lnTo>
                  <a:pt x="0" y="273768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3" name="任意多边形: 形状 2"/>
          <p:cNvSpPr/>
          <p:nvPr userDrawn="1"/>
        </p:nvSpPr>
        <p:spPr bwMode="auto">
          <a:xfrm rot="7019922">
            <a:off x="-1220745" y="399872"/>
            <a:ext cx="3618091" cy="1667186"/>
          </a:xfrm>
          <a:custGeom>
            <a:avLst/>
            <a:gdLst>
              <a:gd name="connsiteX0" fmla="*/ 6018161 w 6486157"/>
              <a:gd name="connsiteY0" fmla="*/ 640486 h 2958353"/>
              <a:gd name="connsiteX1" fmla="*/ 6081297 w 6486157"/>
              <a:gd name="connsiteY1" fmla="*/ 570391 h 2958353"/>
              <a:gd name="connsiteX2" fmla="*/ 6403415 w 6486157"/>
              <a:gd name="connsiteY2" fmla="*/ 135826 h 2958353"/>
              <a:gd name="connsiteX3" fmla="*/ 6486157 w 6486157"/>
              <a:gd name="connsiteY3" fmla="*/ 0 h 2958353"/>
              <a:gd name="connsiteX4" fmla="*/ 6486157 w 6486157"/>
              <a:gd name="connsiteY4" fmla="*/ 402043 h 2958353"/>
              <a:gd name="connsiteX5" fmla="*/ 849426 w 6486157"/>
              <a:gd name="connsiteY5" fmla="*/ 2958353 h 2958353"/>
              <a:gd name="connsiteX6" fmla="*/ 0 w 6486157"/>
              <a:gd name="connsiteY6" fmla="*/ 1291167 h 2958353"/>
              <a:gd name="connsiteX7" fmla="*/ 129005 w 6486157"/>
              <a:gd name="connsiteY7" fmla="*/ 1352132 h 2958353"/>
              <a:gd name="connsiteX8" fmla="*/ 3319953 w 6486157"/>
              <a:gd name="connsiteY8" fmla="*/ 1901033 h 2958353"/>
              <a:gd name="connsiteX9" fmla="*/ 3618091 w 6486157"/>
              <a:gd name="connsiteY9" fmla="*/ 1863313 h 2958353"/>
              <a:gd name="connsiteX10" fmla="*/ 1549085 w 6486157"/>
              <a:gd name="connsiteY10" fmla="*/ 2917466 h 2958353"/>
              <a:gd name="connsiteX11" fmla="*/ 1221424 w 6486157"/>
              <a:gd name="connsiteY11" fmla="*/ 2936614 h 2958353"/>
              <a:gd name="connsiteX12" fmla="*/ 979168 w 6486157"/>
              <a:gd name="connsiteY12" fmla="*/ 2950771 h 2958353"/>
              <a:gd name="connsiteX0-1" fmla="*/ 6018161 w 6486157"/>
              <a:gd name="connsiteY0-2" fmla="*/ 504660 h 2822527"/>
              <a:gd name="connsiteX1-3" fmla="*/ 6081297 w 6486157"/>
              <a:gd name="connsiteY1-4" fmla="*/ 434565 h 2822527"/>
              <a:gd name="connsiteX2-5" fmla="*/ 6403415 w 6486157"/>
              <a:gd name="connsiteY2-6" fmla="*/ 0 h 2822527"/>
              <a:gd name="connsiteX3-7" fmla="*/ 6486157 w 6486157"/>
              <a:gd name="connsiteY3-8" fmla="*/ 266217 h 2822527"/>
              <a:gd name="connsiteX4-9" fmla="*/ 6018161 w 6486157"/>
              <a:gd name="connsiteY4-10" fmla="*/ 504660 h 2822527"/>
              <a:gd name="connsiteX5-11" fmla="*/ 849426 w 6486157"/>
              <a:gd name="connsiteY5-12" fmla="*/ 2822527 h 2822527"/>
              <a:gd name="connsiteX6-13" fmla="*/ 0 w 6486157"/>
              <a:gd name="connsiteY6-14" fmla="*/ 1155341 h 2822527"/>
              <a:gd name="connsiteX7-15" fmla="*/ 129005 w 6486157"/>
              <a:gd name="connsiteY7-16" fmla="*/ 1216306 h 2822527"/>
              <a:gd name="connsiteX8-17" fmla="*/ 3319953 w 6486157"/>
              <a:gd name="connsiteY8-18" fmla="*/ 1765207 h 2822527"/>
              <a:gd name="connsiteX9-19" fmla="*/ 3618091 w 6486157"/>
              <a:gd name="connsiteY9-20" fmla="*/ 1727487 h 2822527"/>
              <a:gd name="connsiteX10-21" fmla="*/ 1549085 w 6486157"/>
              <a:gd name="connsiteY10-22" fmla="*/ 2781640 h 2822527"/>
              <a:gd name="connsiteX11-23" fmla="*/ 1221424 w 6486157"/>
              <a:gd name="connsiteY11-24" fmla="*/ 2800788 h 2822527"/>
              <a:gd name="connsiteX12-25" fmla="*/ 979168 w 6486157"/>
              <a:gd name="connsiteY12-26" fmla="*/ 2814945 h 2822527"/>
              <a:gd name="connsiteX13" fmla="*/ 849426 w 6486157"/>
              <a:gd name="connsiteY13" fmla="*/ 2822527 h 2822527"/>
              <a:gd name="connsiteX0-27" fmla="*/ 6018161 w 6486397"/>
              <a:gd name="connsiteY0-28" fmla="*/ 239132 h 2556999"/>
              <a:gd name="connsiteX1-29" fmla="*/ 6081297 w 6486397"/>
              <a:gd name="connsiteY1-30" fmla="*/ 169037 h 2556999"/>
              <a:gd name="connsiteX2-31" fmla="*/ 6486157 w 6486397"/>
              <a:gd name="connsiteY2-32" fmla="*/ 689 h 2556999"/>
              <a:gd name="connsiteX3-33" fmla="*/ 6018161 w 6486397"/>
              <a:gd name="connsiteY3-34" fmla="*/ 239132 h 2556999"/>
              <a:gd name="connsiteX4-35" fmla="*/ 849426 w 6486397"/>
              <a:gd name="connsiteY4-36" fmla="*/ 2556999 h 2556999"/>
              <a:gd name="connsiteX5-37" fmla="*/ 0 w 6486397"/>
              <a:gd name="connsiteY5-38" fmla="*/ 889813 h 2556999"/>
              <a:gd name="connsiteX6-39" fmla="*/ 129005 w 6486397"/>
              <a:gd name="connsiteY6-40" fmla="*/ 950778 h 2556999"/>
              <a:gd name="connsiteX7-41" fmla="*/ 3319953 w 6486397"/>
              <a:gd name="connsiteY7-42" fmla="*/ 1499679 h 2556999"/>
              <a:gd name="connsiteX8-43" fmla="*/ 3618091 w 6486397"/>
              <a:gd name="connsiteY8-44" fmla="*/ 1461959 h 2556999"/>
              <a:gd name="connsiteX9-45" fmla="*/ 1549085 w 6486397"/>
              <a:gd name="connsiteY9-46" fmla="*/ 2516112 h 2556999"/>
              <a:gd name="connsiteX10-47" fmla="*/ 1221424 w 6486397"/>
              <a:gd name="connsiteY10-48" fmla="*/ 2535260 h 2556999"/>
              <a:gd name="connsiteX11-49" fmla="*/ 979168 w 6486397"/>
              <a:gd name="connsiteY11-50" fmla="*/ 2549417 h 2556999"/>
              <a:gd name="connsiteX12-51" fmla="*/ 849426 w 6486397"/>
              <a:gd name="connsiteY12-52" fmla="*/ 2556999 h 2556999"/>
              <a:gd name="connsiteX0-53" fmla="*/ 6018161 w 6081297"/>
              <a:gd name="connsiteY0-54" fmla="*/ 70095 h 2387962"/>
              <a:gd name="connsiteX1-55" fmla="*/ 6081297 w 6081297"/>
              <a:gd name="connsiteY1-56" fmla="*/ 0 h 2387962"/>
              <a:gd name="connsiteX2-57" fmla="*/ 6018161 w 6081297"/>
              <a:gd name="connsiteY2-58" fmla="*/ 70095 h 2387962"/>
              <a:gd name="connsiteX3-59" fmla="*/ 849426 w 6081297"/>
              <a:gd name="connsiteY3-60" fmla="*/ 2387962 h 2387962"/>
              <a:gd name="connsiteX4-61" fmla="*/ 0 w 6081297"/>
              <a:gd name="connsiteY4-62" fmla="*/ 720776 h 2387962"/>
              <a:gd name="connsiteX5-63" fmla="*/ 129005 w 6081297"/>
              <a:gd name="connsiteY5-64" fmla="*/ 781741 h 2387962"/>
              <a:gd name="connsiteX6-65" fmla="*/ 3319953 w 6081297"/>
              <a:gd name="connsiteY6-66" fmla="*/ 1330642 h 2387962"/>
              <a:gd name="connsiteX7-67" fmla="*/ 3618091 w 6081297"/>
              <a:gd name="connsiteY7-68" fmla="*/ 1292922 h 2387962"/>
              <a:gd name="connsiteX8-69" fmla="*/ 1549085 w 6081297"/>
              <a:gd name="connsiteY8-70" fmla="*/ 2347075 h 2387962"/>
              <a:gd name="connsiteX9-71" fmla="*/ 1221424 w 6081297"/>
              <a:gd name="connsiteY9-72" fmla="*/ 2366223 h 2387962"/>
              <a:gd name="connsiteX10-73" fmla="*/ 979168 w 6081297"/>
              <a:gd name="connsiteY10-74" fmla="*/ 2380380 h 2387962"/>
              <a:gd name="connsiteX11-75" fmla="*/ 849426 w 6081297"/>
              <a:gd name="connsiteY11-76" fmla="*/ 2387962 h 2387962"/>
              <a:gd name="connsiteX0-77" fmla="*/ 849426 w 3618091"/>
              <a:gd name="connsiteY0-78" fmla="*/ 1667186 h 1667186"/>
              <a:gd name="connsiteX1-79" fmla="*/ 0 w 3618091"/>
              <a:gd name="connsiteY1-80" fmla="*/ 0 h 1667186"/>
              <a:gd name="connsiteX2-81" fmla="*/ 129005 w 3618091"/>
              <a:gd name="connsiteY2-82" fmla="*/ 60965 h 1667186"/>
              <a:gd name="connsiteX3-83" fmla="*/ 3319953 w 3618091"/>
              <a:gd name="connsiteY3-84" fmla="*/ 609866 h 1667186"/>
              <a:gd name="connsiteX4-85" fmla="*/ 3618091 w 3618091"/>
              <a:gd name="connsiteY4-86" fmla="*/ 572146 h 1667186"/>
              <a:gd name="connsiteX5-87" fmla="*/ 1549085 w 3618091"/>
              <a:gd name="connsiteY5-88" fmla="*/ 1626299 h 1667186"/>
              <a:gd name="connsiteX6-89" fmla="*/ 1221424 w 3618091"/>
              <a:gd name="connsiteY6-90" fmla="*/ 1645447 h 1667186"/>
              <a:gd name="connsiteX7-91" fmla="*/ 979168 w 3618091"/>
              <a:gd name="connsiteY7-92" fmla="*/ 1659604 h 1667186"/>
              <a:gd name="connsiteX8-93" fmla="*/ 849426 w 3618091"/>
              <a:gd name="connsiteY8-94" fmla="*/ 1667186 h 16671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618091" h="1667186">
                <a:moveTo>
                  <a:pt x="849426" y="1667186"/>
                </a:moveTo>
                <a:lnTo>
                  <a:pt x="0" y="0"/>
                </a:lnTo>
                <a:lnTo>
                  <a:pt x="129005" y="60965"/>
                </a:lnTo>
                <a:cubicBezTo>
                  <a:pt x="891525" y="408165"/>
                  <a:pt x="2003116" y="739703"/>
                  <a:pt x="3319953" y="609866"/>
                </a:cubicBezTo>
                <a:lnTo>
                  <a:pt x="3618091" y="572146"/>
                </a:lnTo>
                <a:lnTo>
                  <a:pt x="1549085" y="1626299"/>
                </a:lnTo>
                <a:lnTo>
                  <a:pt x="1221424" y="1645447"/>
                </a:lnTo>
                <a:lnTo>
                  <a:pt x="979168" y="1659604"/>
                </a:lnTo>
                <a:lnTo>
                  <a:pt x="849426" y="1667186"/>
                </a:lnTo>
                <a:close/>
              </a:path>
            </a:pathLst>
          </a:custGeom>
          <a:solidFill>
            <a:srgbClr val="D8D9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任意多边形: 形状 3"/>
          <p:cNvSpPr/>
          <p:nvPr userDrawn="1"/>
        </p:nvSpPr>
        <p:spPr bwMode="auto">
          <a:xfrm rot="6744773">
            <a:off x="-943665" y="258911"/>
            <a:ext cx="2612021" cy="1373285"/>
          </a:xfrm>
          <a:custGeom>
            <a:avLst/>
            <a:gdLst>
              <a:gd name="connsiteX0" fmla="*/ 566388 w 2612021"/>
              <a:gd name="connsiteY0" fmla="*/ 1373285 h 1373285"/>
              <a:gd name="connsiteX1" fmla="*/ 0 w 2612021"/>
              <a:gd name="connsiteY1" fmla="*/ 0 h 1373285"/>
              <a:gd name="connsiteX2" fmla="*/ 14088 w 2612021"/>
              <a:gd name="connsiteY2" fmla="*/ 5917 h 1373285"/>
              <a:gd name="connsiteX3" fmla="*/ 2208803 w 2612021"/>
              <a:gd name="connsiteY3" fmla="*/ 522369 h 1373285"/>
              <a:gd name="connsiteX4" fmla="*/ 2612021 w 2612021"/>
              <a:gd name="connsiteY4" fmla="*/ 539954 h 1373285"/>
              <a:gd name="connsiteX5" fmla="*/ 597515 w 2612021"/>
              <a:gd name="connsiteY5" fmla="*/ 1370803 h 1373285"/>
              <a:gd name="connsiteX6" fmla="*/ 585896 w 2612021"/>
              <a:gd name="connsiteY6" fmla="*/ 1372049 h 137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021" h="1373285">
                <a:moveTo>
                  <a:pt x="566388" y="1373285"/>
                </a:moveTo>
                <a:lnTo>
                  <a:pt x="0" y="0"/>
                </a:lnTo>
                <a:lnTo>
                  <a:pt x="14088" y="5917"/>
                </a:lnTo>
                <a:cubicBezTo>
                  <a:pt x="626516" y="251927"/>
                  <a:pt x="1364387" y="455866"/>
                  <a:pt x="2208803" y="522369"/>
                </a:cubicBezTo>
                <a:lnTo>
                  <a:pt x="2612021" y="539954"/>
                </a:lnTo>
                <a:lnTo>
                  <a:pt x="597515" y="1370803"/>
                </a:lnTo>
                <a:lnTo>
                  <a:pt x="585896" y="1372049"/>
                </a:ln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任意多边形: 形状 4"/>
          <p:cNvSpPr/>
          <p:nvPr userDrawn="1"/>
        </p:nvSpPr>
        <p:spPr bwMode="auto">
          <a:xfrm rot="7019922">
            <a:off x="-1228123" y="425166"/>
            <a:ext cx="2698814" cy="1102797"/>
          </a:xfrm>
          <a:custGeom>
            <a:avLst/>
            <a:gdLst>
              <a:gd name="connsiteX0" fmla="*/ 4166485 w 6043408"/>
              <a:gd name="connsiteY0" fmla="*/ 2881956 h 4732527"/>
              <a:gd name="connsiteX1" fmla="*/ 4252380 w 6043408"/>
              <a:gd name="connsiteY1" fmla="*/ 2815892 h 4732527"/>
              <a:gd name="connsiteX2" fmla="*/ 5730878 w 6043408"/>
              <a:gd name="connsiteY2" fmla="*/ 488004 h 4732527"/>
              <a:gd name="connsiteX3" fmla="*/ 5786963 w 6043408"/>
              <a:gd name="connsiteY3" fmla="*/ 210588 h 4732527"/>
              <a:gd name="connsiteX4" fmla="*/ 5819947 w 6043408"/>
              <a:gd name="connsiteY4" fmla="*/ 0 h 4732527"/>
              <a:gd name="connsiteX5" fmla="*/ 6043408 w 6043408"/>
              <a:gd name="connsiteY5" fmla="*/ 438591 h 4732527"/>
              <a:gd name="connsiteX6" fmla="*/ 6043408 w 6043408"/>
              <a:gd name="connsiteY6" fmla="*/ 1925669 h 4732527"/>
              <a:gd name="connsiteX7" fmla="*/ 534330 w 6043408"/>
              <a:gd name="connsiteY7" fmla="*/ 4732527 h 4732527"/>
              <a:gd name="connsiteX8" fmla="*/ 0 w 6043408"/>
              <a:gd name="connsiteY8" fmla="*/ 3683786 h 4732527"/>
              <a:gd name="connsiteX9" fmla="*/ 132975 w 6043408"/>
              <a:gd name="connsiteY9" fmla="*/ 3712342 h 4732527"/>
              <a:gd name="connsiteX10" fmla="*/ 2512706 w 6043408"/>
              <a:gd name="connsiteY10" fmla="*/ 3681980 h 4732527"/>
              <a:gd name="connsiteX11" fmla="*/ 2698814 w 6043408"/>
              <a:gd name="connsiteY11" fmla="*/ 3629730 h 4732527"/>
              <a:gd name="connsiteX0-1" fmla="*/ 6043408 w 6043408"/>
              <a:gd name="connsiteY0-2" fmla="*/ 1925669 h 4732527"/>
              <a:gd name="connsiteX1-3" fmla="*/ 4252380 w 6043408"/>
              <a:gd name="connsiteY1-4" fmla="*/ 2815892 h 4732527"/>
              <a:gd name="connsiteX2-5" fmla="*/ 5730878 w 6043408"/>
              <a:gd name="connsiteY2-6" fmla="*/ 488004 h 4732527"/>
              <a:gd name="connsiteX3-7" fmla="*/ 5786963 w 6043408"/>
              <a:gd name="connsiteY3-8" fmla="*/ 210588 h 4732527"/>
              <a:gd name="connsiteX4-9" fmla="*/ 5819947 w 6043408"/>
              <a:gd name="connsiteY4-10" fmla="*/ 0 h 4732527"/>
              <a:gd name="connsiteX5-11" fmla="*/ 6043408 w 6043408"/>
              <a:gd name="connsiteY5-12" fmla="*/ 438591 h 4732527"/>
              <a:gd name="connsiteX6-13" fmla="*/ 6043408 w 6043408"/>
              <a:gd name="connsiteY6-14" fmla="*/ 1925669 h 4732527"/>
              <a:gd name="connsiteX7-15" fmla="*/ 534330 w 6043408"/>
              <a:gd name="connsiteY7-16" fmla="*/ 4732527 h 4732527"/>
              <a:gd name="connsiteX8-17" fmla="*/ 0 w 6043408"/>
              <a:gd name="connsiteY8-18" fmla="*/ 3683786 h 4732527"/>
              <a:gd name="connsiteX9-19" fmla="*/ 132975 w 6043408"/>
              <a:gd name="connsiteY9-20" fmla="*/ 3712342 h 4732527"/>
              <a:gd name="connsiteX10-21" fmla="*/ 2512706 w 6043408"/>
              <a:gd name="connsiteY10-22" fmla="*/ 3681980 h 4732527"/>
              <a:gd name="connsiteX11-23" fmla="*/ 2698814 w 6043408"/>
              <a:gd name="connsiteY11-24" fmla="*/ 3629730 h 4732527"/>
              <a:gd name="connsiteX12" fmla="*/ 534330 w 6043408"/>
              <a:gd name="connsiteY12" fmla="*/ 4732527 h 4732527"/>
              <a:gd name="connsiteX0-25" fmla="*/ 6043408 w 6043408"/>
              <a:gd name="connsiteY0-26" fmla="*/ 1925669 h 4732527"/>
              <a:gd name="connsiteX1-27" fmla="*/ 5730878 w 6043408"/>
              <a:gd name="connsiteY1-28" fmla="*/ 488004 h 4732527"/>
              <a:gd name="connsiteX2-29" fmla="*/ 5786963 w 6043408"/>
              <a:gd name="connsiteY2-30" fmla="*/ 210588 h 4732527"/>
              <a:gd name="connsiteX3-31" fmla="*/ 5819947 w 6043408"/>
              <a:gd name="connsiteY3-32" fmla="*/ 0 h 4732527"/>
              <a:gd name="connsiteX4-33" fmla="*/ 6043408 w 6043408"/>
              <a:gd name="connsiteY4-34" fmla="*/ 438591 h 4732527"/>
              <a:gd name="connsiteX5-35" fmla="*/ 6043408 w 6043408"/>
              <a:gd name="connsiteY5-36" fmla="*/ 1925669 h 4732527"/>
              <a:gd name="connsiteX6-37" fmla="*/ 534330 w 6043408"/>
              <a:gd name="connsiteY6-38" fmla="*/ 4732527 h 4732527"/>
              <a:gd name="connsiteX7-39" fmla="*/ 0 w 6043408"/>
              <a:gd name="connsiteY7-40" fmla="*/ 3683786 h 4732527"/>
              <a:gd name="connsiteX8-41" fmla="*/ 132975 w 6043408"/>
              <a:gd name="connsiteY8-42" fmla="*/ 3712342 h 4732527"/>
              <a:gd name="connsiteX9-43" fmla="*/ 2512706 w 6043408"/>
              <a:gd name="connsiteY9-44" fmla="*/ 3681980 h 4732527"/>
              <a:gd name="connsiteX10-45" fmla="*/ 2698814 w 6043408"/>
              <a:gd name="connsiteY10-46" fmla="*/ 3629730 h 4732527"/>
              <a:gd name="connsiteX11-47" fmla="*/ 534330 w 6043408"/>
              <a:gd name="connsiteY11-48" fmla="*/ 4732527 h 4732527"/>
              <a:gd name="connsiteX0-49" fmla="*/ 6043408 w 6043408"/>
              <a:gd name="connsiteY0-50" fmla="*/ 438591 h 4732527"/>
              <a:gd name="connsiteX1-51" fmla="*/ 5730878 w 6043408"/>
              <a:gd name="connsiteY1-52" fmla="*/ 488004 h 4732527"/>
              <a:gd name="connsiteX2-53" fmla="*/ 5786963 w 6043408"/>
              <a:gd name="connsiteY2-54" fmla="*/ 210588 h 4732527"/>
              <a:gd name="connsiteX3-55" fmla="*/ 5819947 w 6043408"/>
              <a:gd name="connsiteY3-56" fmla="*/ 0 h 4732527"/>
              <a:gd name="connsiteX4-57" fmla="*/ 6043408 w 6043408"/>
              <a:gd name="connsiteY4-58" fmla="*/ 438591 h 4732527"/>
              <a:gd name="connsiteX5-59" fmla="*/ 534330 w 6043408"/>
              <a:gd name="connsiteY5-60" fmla="*/ 4732527 h 4732527"/>
              <a:gd name="connsiteX6-61" fmla="*/ 0 w 6043408"/>
              <a:gd name="connsiteY6-62" fmla="*/ 3683786 h 4732527"/>
              <a:gd name="connsiteX7-63" fmla="*/ 132975 w 6043408"/>
              <a:gd name="connsiteY7-64" fmla="*/ 3712342 h 4732527"/>
              <a:gd name="connsiteX8-65" fmla="*/ 2512706 w 6043408"/>
              <a:gd name="connsiteY8-66" fmla="*/ 3681980 h 4732527"/>
              <a:gd name="connsiteX9-67" fmla="*/ 2698814 w 6043408"/>
              <a:gd name="connsiteY9-68" fmla="*/ 3629730 h 4732527"/>
              <a:gd name="connsiteX10-69" fmla="*/ 534330 w 6043408"/>
              <a:gd name="connsiteY10-70" fmla="*/ 4732527 h 4732527"/>
              <a:gd name="connsiteX0-71" fmla="*/ 6043408 w 6043408"/>
              <a:gd name="connsiteY0-72" fmla="*/ 438591 h 4732527"/>
              <a:gd name="connsiteX1-73" fmla="*/ 5786963 w 6043408"/>
              <a:gd name="connsiteY1-74" fmla="*/ 210588 h 4732527"/>
              <a:gd name="connsiteX2-75" fmla="*/ 5819947 w 6043408"/>
              <a:gd name="connsiteY2-76" fmla="*/ 0 h 4732527"/>
              <a:gd name="connsiteX3-77" fmla="*/ 6043408 w 6043408"/>
              <a:gd name="connsiteY3-78" fmla="*/ 438591 h 4732527"/>
              <a:gd name="connsiteX4-79" fmla="*/ 534330 w 6043408"/>
              <a:gd name="connsiteY4-80" fmla="*/ 4732527 h 4732527"/>
              <a:gd name="connsiteX5-81" fmla="*/ 0 w 6043408"/>
              <a:gd name="connsiteY5-82" fmla="*/ 3683786 h 4732527"/>
              <a:gd name="connsiteX6-83" fmla="*/ 132975 w 6043408"/>
              <a:gd name="connsiteY6-84" fmla="*/ 3712342 h 4732527"/>
              <a:gd name="connsiteX7-85" fmla="*/ 2512706 w 6043408"/>
              <a:gd name="connsiteY7-86" fmla="*/ 3681980 h 4732527"/>
              <a:gd name="connsiteX8-87" fmla="*/ 2698814 w 6043408"/>
              <a:gd name="connsiteY8-88" fmla="*/ 3629730 h 4732527"/>
              <a:gd name="connsiteX9-89" fmla="*/ 534330 w 6043408"/>
              <a:gd name="connsiteY9-90" fmla="*/ 4732527 h 4732527"/>
              <a:gd name="connsiteX0-91" fmla="*/ 6043408 w 6043408"/>
              <a:gd name="connsiteY0-92" fmla="*/ 438591 h 4732527"/>
              <a:gd name="connsiteX1-93" fmla="*/ 5819947 w 6043408"/>
              <a:gd name="connsiteY1-94" fmla="*/ 0 h 4732527"/>
              <a:gd name="connsiteX2-95" fmla="*/ 6043408 w 6043408"/>
              <a:gd name="connsiteY2-96" fmla="*/ 438591 h 4732527"/>
              <a:gd name="connsiteX3-97" fmla="*/ 534330 w 6043408"/>
              <a:gd name="connsiteY3-98" fmla="*/ 4732527 h 4732527"/>
              <a:gd name="connsiteX4-99" fmla="*/ 0 w 6043408"/>
              <a:gd name="connsiteY4-100" fmla="*/ 3683786 h 4732527"/>
              <a:gd name="connsiteX5-101" fmla="*/ 132975 w 6043408"/>
              <a:gd name="connsiteY5-102" fmla="*/ 3712342 h 4732527"/>
              <a:gd name="connsiteX6-103" fmla="*/ 2512706 w 6043408"/>
              <a:gd name="connsiteY6-104" fmla="*/ 3681980 h 4732527"/>
              <a:gd name="connsiteX7-105" fmla="*/ 2698814 w 6043408"/>
              <a:gd name="connsiteY7-106" fmla="*/ 3629730 h 4732527"/>
              <a:gd name="connsiteX8-107" fmla="*/ 534330 w 6043408"/>
              <a:gd name="connsiteY8-108" fmla="*/ 4732527 h 4732527"/>
              <a:gd name="connsiteX0-109" fmla="*/ 534330 w 2698814"/>
              <a:gd name="connsiteY0-110" fmla="*/ 1102797 h 1102797"/>
              <a:gd name="connsiteX1-111" fmla="*/ 0 w 2698814"/>
              <a:gd name="connsiteY1-112" fmla="*/ 54056 h 1102797"/>
              <a:gd name="connsiteX2-113" fmla="*/ 132975 w 2698814"/>
              <a:gd name="connsiteY2-114" fmla="*/ 82612 h 1102797"/>
              <a:gd name="connsiteX3-115" fmla="*/ 2512706 w 2698814"/>
              <a:gd name="connsiteY3-116" fmla="*/ 52250 h 1102797"/>
              <a:gd name="connsiteX4-117" fmla="*/ 2698814 w 2698814"/>
              <a:gd name="connsiteY4-118" fmla="*/ 0 h 1102797"/>
              <a:gd name="connsiteX5-119" fmla="*/ 534330 w 2698814"/>
              <a:gd name="connsiteY5-120" fmla="*/ 1102797 h 11027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98814" h="1102797">
                <a:moveTo>
                  <a:pt x="534330" y="1102797"/>
                </a:moveTo>
                <a:lnTo>
                  <a:pt x="0" y="54056"/>
                </a:lnTo>
                <a:lnTo>
                  <a:pt x="132975" y="82612"/>
                </a:lnTo>
                <a:cubicBezTo>
                  <a:pt x="1018143" y="257121"/>
                  <a:pt x="1815038" y="227393"/>
                  <a:pt x="2512706" y="52250"/>
                </a:cubicBezTo>
                <a:lnTo>
                  <a:pt x="2698814" y="0"/>
                </a:lnTo>
                <a:lnTo>
                  <a:pt x="534330" y="1102797"/>
                </a:lnTo>
                <a:close/>
              </a:path>
            </a:pathLst>
          </a:custGeom>
          <a:solidFill>
            <a:srgbClr val="468D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6" name="任意多边形: 形状 5"/>
          <p:cNvSpPr/>
          <p:nvPr userDrawn="1"/>
        </p:nvSpPr>
        <p:spPr bwMode="auto">
          <a:xfrm rot="8053625">
            <a:off x="-574794" y="190550"/>
            <a:ext cx="1775011" cy="854966"/>
          </a:xfrm>
          <a:custGeom>
            <a:avLst/>
            <a:gdLst>
              <a:gd name="connsiteX0" fmla="*/ 441132 w 1775011"/>
              <a:gd name="connsiteY0" fmla="*/ 854966 h 854966"/>
              <a:gd name="connsiteX1" fmla="*/ 0 w 1775011"/>
              <a:gd name="connsiteY1" fmla="*/ 401769 h 854966"/>
              <a:gd name="connsiteX2" fmla="*/ 7879 w 1775011"/>
              <a:gd name="connsiteY2" fmla="*/ 401671 h 854966"/>
              <a:gd name="connsiteX3" fmla="*/ 1671337 w 1775011"/>
              <a:gd name="connsiteY3" fmla="*/ 49885 h 854966"/>
              <a:gd name="connsiteX4" fmla="*/ 1775011 w 1775011"/>
              <a:gd name="connsiteY4" fmla="*/ 0 h 854966"/>
              <a:gd name="connsiteX5" fmla="*/ 1169225 w 1775011"/>
              <a:gd name="connsiteY5" fmla="*/ 589658 h 854966"/>
              <a:gd name="connsiteX6" fmla="*/ 1147685 w 1775011"/>
              <a:gd name="connsiteY6" fmla="*/ 600393 h 854966"/>
              <a:gd name="connsiteX7" fmla="*/ 453787 w 1775011"/>
              <a:gd name="connsiteY7" fmla="*/ 852309 h 8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5011" h="854966">
                <a:moveTo>
                  <a:pt x="441132" y="854966"/>
                </a:moveTo>
                <a:lnTo>
                  <a:pt x="0" y="401769"/>
                </a:lnTo>
                <a:lnTo>
                  <a:pt x="7879" y="401671"/>
                </a:lnTo>
                <a:cubicBezTo>
                  <a:pt x="532704" y="386398"/>
                  <a:pt x="1123502" y="296914"/>
                  <a:pt x="1671337" y="49885"/>
                </a:cubicBezTo>
                <a:lnTo>
                  <a:pt x="1775011" y="0"/>
                </a:lnTo>
                <a:lnTo>
                  <a:pt x="1169225" y="589658"/>
                </a:lnTo>
                <a:lnTo>
                  <a:pt x="1147685" y="600393"/>
                </a:lnTo>
                <a:cubicBezTo>
                  <a:pt x="936268" y="700124"/>
                  <a:pt x="705196" y="786503"/>
                  <a:pt x="453787" y="852309"/>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9" name="任意多边形: 形状 8"/>
          <p:cNvSpPr/>
          <p:nvPr userDrawn="1"/>
        </p:nvSpPr>
        <p:spPr bwMode="auto">
          <a:xfrm rot="4556286">
            <a:off x="9644265" y="4090733"/>
            <a:ext cx="3109978" cy="2825800"/>
          </a:xfrm>
          <a:custGeom>
            <a:avLst/>
            <a:gdLst>
              <a:gd name="connsiteX0" fmla="*/ 0 w 3109978"/>
              <a:gd name="connsiteY0" fmla="*/ 0 h 2825800"/>
              <a:gd name="connsiteX1" fmla="*/ 3109978 w 3109978"/>
              <a:gd name="connsiteY1" fmla="*/ 778974 h 2825800"/>
              <a:gd name="connsiteX2" fmla="*/ 2597298 w 3109978"/>
              <a:gd name="connsiteY2" fmla="*/ 2825800 h 2825800"/>
              <a:gd name="connsiteX3" fmla="*/ 2424429 w 3109978"/>
              <a:gd name="connsiteY3" fmla="*/ 2439920 h 2825800"/>
              <a:gd name="connsiteX4" fmla="*/ 68970 w 3109978"/>
              <a:gd name="connsiteY4" fmla="*/ 35718 h 28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9978" h="2825800">
                <a:moveTo>
                  <a:pt x="0" y="0"/>
                </a:moveTo>
                <a:lnTo>
                  <a:pt x="3109978" y="778974"/>
                </a:lnTo>
                <a:lnTo>
                  <a:pt x="2597298" y="2825800"/>
                </a:lnTo>
                <a:lnTo>
                  <a:pt x="2424429" y="2439920"/>
                </a:lnTo>
                <a:cubicBezTo>
                  <a:pt x="1840109" y="1286658"/>
                  <a:pt x="974441" y="530678"/>
                  <a:pt x="68970" y="35718"/>
                </a:cubicBezTo>
                <a:close/>
              </a:path>
            </a:pathLst>
          </a:custGeom>
          <a:solidFill>
            <a:srgbClr val="F793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0" name="任意多边形: 形状 9"/>
          <p:cNvSpPr/>
          <p:nvPr userDrawn="1"/>
        </p:nvSpPr>
        <p:spPr bwMode="auto">
          <a:xfrm rot="4556286">
            <a:off x="11463745" y="6099642"/>
            <a:ext cx="758627" cy="909459"/>
          </a:xfrm>
          <a:custGeom>
            <a:avLst/>
            <a:gdLst>
              <a:gd name="connsiteX0" fmla="*/ 0 w 758627"/>
              <a:gd name="connsiteY0" fmla="*/ 0 h 909459"/>
              <a:gd name="connsiteX1" fmla="*/ 758627 w 758627"/>
              <a:gd name="connsiteY1" fmla="*/ 190017 h 909459"/>
              <a:gd name="connsiteX2" fmla="*/ 578424 w 758627"/>
              <a:gd name="connsiteY2" fmla="*/ 909459 h 909459"/>
              <a:gd name="connsiteX3" fmla="*/ 512978 w 758627"/>
              <a:gd name="connsiteY3" fmla="*/ 774939 h 909459"/>
              <a:gd name="connsiteX4" fmla="*/ 35032 w 758627"/>
              <a:gd name="connsiteY4" fmla="*/ 41496 h 909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27" h="909459">
                <a:moveTo>
                  <a:pt x="0" y="0"/>
                </a:moveTo>
                <a:lnTo>
                  <a:pt x="758627" y="190017"/>
                </a:lnTo>
                <a:lnTo>
                  <a:pt x="578424" y="909459"/>
                </a:lnTo>
                <a:lnTo>
                  <a:pt x="512978" y="774939"/>
                </a:lnTo>
                <a:cubicBezTo>
                  <a:pt x="386734" y="534136"/>
                  <a:pt x="229655" y="288080"/>
                  <a:pt x="35032" y="41496"/>
                </a:cubicBezTo>
                <a:close/>
              </a:path>
            </a:pathLst>
          </a:custGeom>
          <a:solidFill>
            <a:srgbClr val="F9AC43"/>
          </a:solidFill>
          <a:ln>
            <a:noFill/>
          </a:ln>
        </p:spPr>
        <p:txBody>
          <a:bodyPr vert="horz" wrap="square" lIns="91440" tIns="45720" rIns="91440" bIns="45720" numCol="1" anchor="t" anchorCtr="0" compatLnSpc="1">
            <a:no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标题占位符 11"/>
          <p:cNvSpPr>
            <a:spLocks noGrp="1"/>
          </p:cNvSpPr>
          <p:nvPr>
            <p:ph type="title"/>
          </p:nvPr>
        </p:nvSpPr>
        <p:spPr>
          <a:xfrm>
            <a:off x="838200" y="365126"/>
            <a:ext cx="10515600" cy="530224"/>
          </a:xfrm>
          <a:prstGeom prst="rect">
            <a:avLst/>
          </a:prstGeom>
          <a:effectLst>
            <a:glow rad="139700">
              <a:schemeClr val="accent1">
                <a:alpha val="97000"/>
              </a:schemeClr>
            </a:glow>
          </a:effectLst>
        </p:spPr>
        <p:txBody>
          <a:bodyPr vert="horz" lIns="91440" tIns="45720" rIns="91440" bIns="45720" rtlCol="0" anchor="t" anchorCtr="1">
            <a:normAutofit/>
          </a:bodyPr>
          <a:lstStyle/>
          <a:p>
            <a:r>
              <a:rPr lang="zh-CN" altLang="en-US" dirty="0" smtClean="0"/>
              <a:t>单击此处编辑母版标题样式</a:t>
            </a:r>
            <a:endParaRPr lang="zh-CN" altLang="en-US" dirty="0"/>
          </a:p>
        </p:txBody>
      </p:sp>
      <p:sp>
        <p:nvSpPr>
          <p:cNvPr id="13" name="文本占位符 1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17" name="图片 16"/>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185574" y="-382783"/>
            <a:ext cx="2190750" cy="15906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7B69F-8F14-4A9B-92F9-C3F00D456253}" type="datetimeFigureOut">
              <a:rPr lang="zh-CN" altLang="en-US" smtClean="0"/>
              <a:t>2020-12-18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4B758-E1C2-4FC7-A09D-84E5496D300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5.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5.wdp"/><Relationship Id="rId18" Type="http://schemas.openxmlformats.org/officeDocument/2006/relationships/image" Target="../media/image41.png"/><Relationship Id="rId3" Type="http://schemas.openxmlformats.org/officeDocument/2006/relationships/image" Target="../media/image33.png"/><Relationship Id="rId21" Type="http://schemas.microsoft.com/office/2007/relationships/hdphoto" Target="../media/hdphoto9.wdp"/><Relationship Id="rId7" Type="http://schemas.microsoft.com/office/2007/relationships/hdphoto" Target="../media/hdphoto2.wdp"/><Relationship Id="rId12" Type="http://schemas.openxmlformats.org/officeDocument/2006/relationships/image" Target="../media/image38.png"/><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image" Target="../media/image32.png"/><Relationship Id="rId16" Type="http://schemas.openxmlformats.org/officeDocument/2006/relationships/image" Target="../media/image40.png"/><Relationship Id="rId20" Type="http://schemas.openxmlformats.org/officeDocument/2006/relationships/image" Target="../media/image42.png"/><Relationship Id="rId1" Type="http://schemas.openxmlformats.org/officeDocument/2006/relationships/slideLayout" Target="../slideLayouts/slideLayout37.xml"/><Relationship Id="rId6" Type="http://schemas.openxmlformats.org/officeDocument/2006/relationships/image" Target="../media/image35.png"/><Relationship Id="rId11" Type="http://schemas.microsoft.com/office/2007/relationships/hdphoto" Target="../media/hdphoto4.wdp"/><Relationship Id="rId24" Type="http://schemas.openxmlformats.org/officeDocument/2006/relationships/image" Target="../media/image44.png"/><Relationship Id="rId5" Type="http://schemas.microsoft.com/office/2007/relationships/hdphoto" Target="../media/hdphoto1.wdp"/><Relationship Id="rId15" Type="http://schemas.microsoft.com/office/2007/relationships/hdphoto" Target="../media/hdphoto6.wdp"/><Relationship Id="rId23" Type="http://schemas.microsoft.com/office/2007/relationships/hdphoto" Target="../media/hdphoto10.wdp"/><Relationship Id="rId10" Type="http://schemas.openxmlformats.org/officeDocument/2006/relationships/image" Target="../media/image37.png"/><Relationship Id="rId19" Type="http://schemas.microsoft.com/office/2007/relationships/hdphoto" Target="../media/hdphoto8.wdp"/><Relationship Id="rId4" Type="http://schemas.openxmlformats.org/officeDocument/2006/relationships/image" Target="../media/image34.png"/><Relationship Id="rId9" Type="http://schemas.microsoft.com/office/2007/relationships/hdphoto" Target="../media/hdphoto3.wdp"/><Relationship Id="rId14" Type="http://schemas.openxmlformats.org/officeDocument/2006/relationships/image" Target="../media/image39.png"/><Relationship Id="rId22"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3.xml"/><Relationship Id="rId7" Type="http://schemas.openxmlformats.org/officeDocument/2006/relationships/image" Target="../media/image48.jpeg"/><Relationship Id="rId2" Type="http://schemas.openxmlformats.org/officeDocument/2006/relationships/slideLayout" Target="../slideLayouts/slideLayout35.xml"/><Relationship Id="rId1" Type="http://schemas.openxmlformats.org/officeDocument/2006/relationships/tags" Target="../tags/tag1.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microsoft.com/office/2007/relationships/hdphoto" Target="../media/hdphoto12.wdp"/></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18" Type="http://schemas.openxmlformats.org/officeDocument/2006/relationships/image" Target="../media/image73.jpeg"/><Relationship Id="rId3" Type="http://schemas.openxmlformats.org/officeDocument/2006/relationships/image" Target="../media/image59.png"/><Relationship Id="rId21" Type="http://schemas.openxmlformats.org/officeDocument/2006/relationships/image" Target="../media/image76.png"/><Relationship Id="rId7" Type="http://schemas.openxmlformats.org/officeDocument/2006/relationships/image" Target="../media/image63.png"/><Relationship Id="rId12" Type="http://schemas.microsoft.com/office/2007/relationships/hdphoto" Target="../media/hdphoto13.wdp"/><Relationship Id="rId17" Type="http://schemas.openxmlformats.org/officeDocument/2006/relationships/image" Target="../media/image72.png"/><Relationship Id="rId2" Type="http://schemas.openxmlformats.org/officeDocument/2006/relationships/notesSlide" Target="../notesSlides/notesSlide18.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3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jpeg"/><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6.png"/><Relationship Id="rId19" Type="http://schemas.openxmlformats.org/officeDocument/2006/relationships/image" Target="../media/image74.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xml"/><Relationship Id="rId1" Type="http://schemas.openxmlformats.org/officeDocument/2006/relationships/slideLayout" Target="../slideLayouts/slideLayout35.xml"/><Relationship Id="rId5" Type="http://schemas.openxmlformats.org/officeDocument/2006/relationships/image" Target="../media/image83.jpeg"/><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5.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3.png"/><Relationship Id="rId5" Type="http://schemas.microsoft.com/office/2007/relationships/hdphoto" Target="../media/hdphoto14.wdp"/><Relationship Id="rId15" Type="http://schemas.openxmlformats.org/officeDocument/2006/relationships/image" Target="../media/image107.png"/><Relationship Id="rId10" Type="http://schemas.microsoft.com/office/2007/relationships/hdphoto" Target="../media/hdphoto15.wdp"/><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6.png"/></Relationships>
</file>

<file path=ppt/slides/_rels/slide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8"/>
          <p:cNvSpPr/>
          <p:nvPr/>
        </p:nvSpPr>
        <p:spPr>
          <a:xfrm>
            <a:off x="1765182"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01</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4" name="组合 3"/>
          <p:cNvGrpSpPr/>
          <p:nvPr/>
        </p:nvGrpSpPr>
        <p:grpSpPr>
          <a:xfrm>
            <a:off x="1794014" y="4801068"/>
            <a:ext cx="1620957" cy="875512"/>
            <a:chOff x="1794015" y="4676546"/>
            <a:chExt cx="1620957" cy="875512"/>
          </a:xfrm>
        </p:grpSpPr>
        <p:sp>
          <p:nvSpPr>
            <p:cNvPr id="17" name="TextBox 37"/>
            <p:cNvSpPr txBox="1"/>
            <p:nvPr/>
          </p:nvSpPr>
          <p:spPr>
            <a:xfrm>
              <a:off x="179401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a:solidFill>
                    <a:srgbClr val="273A4F"/>
                  </a:solidFill>
                  <a:latin typeface="微软雅黑" panose="020B0503020204020204" charset="-122"/>
                  <a:ea typeface="微软雅黑" panose="020B0503020204020204" charset="-122"/>
                </a:rPr>
                <a:t>公司介绍</a:t>
              </a:r>
            </a:p>
          </p:txBody>
        </p:sp>
        <p:sp>
          <p:nvSpPr>
            <p:cNvPr id="18" name="TextBox 38"/>
            <p:cNvSpPr txBox="1"/>
            <p:nvPr/>
          </p:nvSpPr>
          <p:spPr>
            <a:xfrm>
              <a:off x="1998398" y="5213503"/>
              <a:ext cx="1212191" cy="33855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COMPANY</a:t>
              </a:r>
              <a:endParaRPr lang="zh-CN" altLang="en-US" sz="1600" dirty="0">
                <a:solidFill>
                  <a:srgbClr val="E7E6E6">
                    <a:lumMod val="90000"/>
                  </a:srgbClr>
                </a:solidFill>
                <a:ea typeface="微软雅黑" panose="020B0503020204020204" charset="-122"/>
              </a:endParaRPr>
            </a:p>
          </p:txBody>
        </p:sp>
      </p:grpSp>
      <p:grpSp>
        <p:nvGrpSpPr>
          <p:cNvPr id="5" name="组合 4"/>
          <p:cNvGrpSpPr/>
          <p:nvPr/>
        </p:nvGrpSpPr>
        <p:grpSpPr>
          <a:xfrm>
            <a:off x="4121684" y="4801068"/>
            <a:ext cx="1620957" cy="875511"/>
            <a:chOff x="4121685" y="4676546"/>
            <a:chExt cx="1620957" cy="875511"/>
          </a:xfrm>
        </p:grpSpPr>
        <p:sp>
          <p:nvSpPr>
            <p:cNvPr id="15" name="TextBox 43"/>
            <p:cNvSpPr txBox="1"/>
            <p:nvPr/>
          </p:nvSpPr>
          <p:spPr>
            <a:xfrm>
              <a:off x="4121685"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研发体系</a:t>
              </a:r>
              <a:endParaRPr lang="zh-CN" altLang="en-US" dirty="0">
                <a:solidFill>
                  <a:srgbClr val="273A4F"/>
                </a:solidFill>
                <a:latin typeface="微软雅黑" panose="020B0503020204020204" charset="-122"/>
                <a:ea typeface="微软雅黑" panose="020B0503020204020204" charset="-122"/>
              </a:endParaRPr>
            </a:p>
          </p:txBody>
        </p:sp>
        <p:sp>
          <p:nvSpPr>
            <p:cNvPr id="16" name="TextBox 44"/>
            <p:cNvSpPr txBox="1"/>
            <p:nvPr/>
          </p:nvSpPr>
          <p:spPr>
            <a:xfrm>
              <a:off x="4555299" y="5213503"/>
              <a:ext cx="753732"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TEAM</a:t>
              </a:r>
            </a:p>
          </p:txBody>
        </p:sp>
      </p:grpSp>
      <p:sp>
        <p:nvSpPr>
          <p:cNvPr id="6" name="任意多边形: 形状 31"/>
          <p:cNvSpPr/>
          <p:nvPr/>
        </p:nvSpPr>
        <p:spPr>
          <a:xfrm>
            <a:off x="4092854"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02</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7" name="组合 6"/>
          <p:cNvGrpSpPr/>
          <p:nvPr/>
        </p:nvGrpSpPr>
        <p:grpSpPr>
          <a:xfrm>
            <a:off x="6449355" y="4801068"/>
            <a:ext cx="1620957" cy="875511"/>
            <a:chOff x="6449356" y="4676546"/>
            <a:chExt cx="1620957" cy="875511"/>
          </a:xfrm>
        </p:grpSpPr>
        <p:sp>
          <p:nvSpPr>
            <p:cNvPr id="13" name="TextBox 46"/>
            <p:cNvSpPr txBox="1"/>
            <p:nvPr/>
          </p:nvSpPr>
          <p:spPr>
            <a:xfrm>
              <a:off x="6449356"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生产体系</a:t>
              </a:r>
              <a:endParaRPr lang="zh-CN" altLang="en-US" dirty="0">
                <a:solidFill>
                  <a:srgbClr val="273A4F"/>
                </a:solidFill>
                <a:latin typeface="微软雅黑" panose="020B0503020204020204" charset="-122"/>
                <a:ea typeface="微软雅黑" panose="020B0503020204020204" charset="-122"/>
              </a:endParaRPr>
            </a:p>
          </p:txBody>
        </p:sp>
        <p:sp>
          <p:nvSpPr>
            <p:cNvPr id="14" name="TextBox 47"/>
            <p:cNvSpPr txBox="1"/>
            <p:nvPr/>
          </p:nvSpPr>
          <p:spPr>
            <a:xfrm>
              <a:off x="6661757" y="5213503"/>
              <a:ext cx="1196161"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PRODUCT</a:t>
              </a:r>
            </a:p>
          </p:txBody>
        </p:sp>
      </p:grpSp>
      <p:sp>
        <p:nvSpPr>
          <p:cNvPr id="8" name="任意多边形: 形状 32"/>
          <p:cNvSpPr/>
          <p:nvPr/>
        </p:nvSpPr>
        <p:spPr>
          <a:xfrm>
            <a:off x="6420526"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E6791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03</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8777026" y="4801068"/>
            <a:ext cx="1620957" cy="875511"/>
            <a:chOff x="8777027" y="4676546"/>
            <a:chExt cx="1620957" cy="875511"/>
          </a:xfrm>
        </p:grpSpPr>
        <p:sp>
          <p:nvSpPr>
            <p:cNvPr id="11" name="TextBox 49"/>
            <p:cNvSpPr txBox="1"/>
            <p:nvPr/>
          </p:nvSpPr>
          <p:spPr>
            <a:xfrm>
              <a:off x="8777027" y="4676546"/>
              <a:ext cx="1620957" cy="52322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zh-CN" altLang="en-US" dirty="0" smtClean="0">
                  <a:solidFill>
                    <a:srgbClr val="273A4F"/>
                  </a:solidFill>
                  <a:latin typeface="微软雅黑" panose="020B0503020204020204" charset="-122"/>
                  <a:ea typeface="微软雅黑" panose="020B0503020204020204" charset="-122"/>
                </a:rPr>
                <a:t>销售体系</a:t>
              </a:r>
              <a:endParaRPr lang="zh-CN" altLang="en-US" dirty="0">
                <a:solidFill>
                  <a:srgbClr val="273A4F"/>
                </a:solidFill>
                <a:latin typeface="微软雅黑" panose="020B0503020204020204" charset="-122"/>
                <a:ea typeface="微软雅黑" panose="020B0503020204020204" charset="-122"/>
              </a:endParaRPr>
            </a:p>
          </p:txBody>
        </p:sp>
        <p:sp>
          <p:nvSpPr>
            <p:cNvPr id="12" name="TextBox 50"/>
            <p:cNvSpPr txBox="1"/>
            <p:nvPr/>
          </p:nvSpPr>
          <p:spPr>
            <a:xfrm>
              <a:off x="8911137" y="5213503"/>
              <a:ext cx="1352743" cy="338554"/>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fontAlgn="auto">
                <a:spcBef>
                  <a:spcPts val="0"/>
                </a:spcBef>
                <a:spcAft>
                  <a:spcPts val="0"/>
                </a:spcAft>
              </a:pPr>
              <a:r>
                <a:rPr lang="en-US" altLang="zh-CN" sz="1600" dirty="0">
                  <a:solidFill>
                    <a:srgbClr val="E7E6E6">
                      <a:lumMod val="90000"/>
                    </a:srgbClr>
                  </a:solidFill>
                  <a:ea typeface="微软雅黑" panose="020B0503020204020204" charset="-122"/>
                </a:rPr>
                <a:t>CUSTOMER</a:t>
              </a:r>
              <a:endParaRPr lang="zh-CN" altLang="en-US" sz="1600" dirty="0">
                <a:solidFill>
                  <a:srgbClr val="E7E6E6">
                    <a:lumMod val="90000"/>
                  </a:srgbClr>
                </a:solidFill>
                <a:ea typeface="微软雅黑" panose="020B0503020204020204" charset="-122"/>
              </a:endParaRPr>
            </a:p>
          </p:txBody>
        </p:sp>
      </p:grpSp>
      <p:sp>
        <p:nvSpPr>
          <p:cNvPr id="10" name="任意多边形: 形状 33"/>
          <p:cNvSpPr/>
          <p:nvPr/>
        </p:nvSpPr>
        <p:spPr>
          <a:xfrm>
            <a:off x="8748197" y="2714211"/>
            <a:ext cx="1678620" cy="1678620"/>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rgbClr val="FFC32B"/>
          </a:solidFill>
          <a:ln w="12700" cap="flat" cmpd="sng" algn="ctr">
            <a:noFill/>
            <a:prstDash val="solid"/>
            <a:miter lim="800000"/>
          </a:ln>
          <a:effectLst/>
        </p:spPr>
        <p:txBody>
          <a:bodyPr rtlCol="0" anchor="ctr"/>
          <a:lstStyle>
            <a:defPPr>
              <a:defRPr lang="zh-CN"/>
            </a:defPPr>
            <a:lvl1pPr marL="0" algn="l" defTabSz="1151890" rtl="0" eaLnBrk="1" latinLnBrk="0" hangingPunct="1">
              <a:defRPr sz="2300" kern="1200">
                <a:solidFill>
                  <a:schemeClr val="tx1"/>
                </a:solidFill>
                <a:latin typeface="+mn-lt"/>
                <a:ea typeface="+mn-ea"/>
                <a:cs typeface="+mn-cs"/>
              </a:defRPr>
            </a:lvl1pPr>
            <a:lvl2pPr marL="575945" algn="l" defTabSz="1151890" rtl="0" eaLnBrk="1" latinLnBrk="0" hangingPunct="1">
              <a:defRPr sz="2300" kern="1200">
                <a:solidFill>
                  <a:schemeClr val="tx1"/>
                </a:solidFill>
                <a:latin typeface="+mn-lt"/>
                <a:ea typeface="+mn-ea"/>
                <a:cs typeface="+mn-cs"/>
              </a:defRPr>
            </a:lvl2pPr>
            <a:lvl3pPr marL="1151890" algn="l" defTabSz="1151890" rtl="0" eaLnBrk="1" latinLnBrk="0" hangingPunct="1">
              <a:defRPr sz="2300" kern="1200">
                <a:solidFill>
                  <a:schemeClr val="tx1"/>
                </a:solidFill>
                <a:latin typeface="+mn-lt"/>
                <a:ea typeface="+mn-ea"/>
                <a:cs typeface="+mn-cs"/>
              </a:defRPr>
            </a:lvl3pPr>
            <a:lvl4pPr marL="1728470" algn="l" defTabSz="1151890" rtl="0" eaLnBrk="1" latinLnBrk="0" hangingPunct="1">
              <a:defRPr sz="2300" kern="1200">
                <a:solidFill>
                  <a:schemeClr val="tx1"/>
                </a:solidFill>
                <a:latin typeface="+mn-lt"/>
                <a:ea typeface="+mn-ea"/>
                <a:cs typeface="+mn-cs"/>
              </a:defRPr>
            </a:lvl4pPr>
            <a:lvl5pPr marL="2304415" algn="l" defTabSz="1151890" rtl="0" eaLnBrk="1" latinLnBrk="0" hangingPunct="1">
              <a:defRPr sz="2300" kern="1200">
                <a:solidFill>
                  <a:schemeClr val="tx1"/>
                </a:solidFill>
                <a:latin typeface="+mn-lt"/>
                <a:ea typeface="+mn-ea"/>
                <a:cs typeface="+mn-cs"/>
              </a:defRPr>
            </a:lvl5pPr>
            <a:lvl6pPr marL="2880360" algn="l" defTabSz="1151890" rtl="0" eaLnBrk="1" latinLnBrk="0" hangingPunct="1">
              <a:defRPr sz="2300" kern="1200">
                <a:solidFill>
                  <a:schemeClr val="tx1"/>
                </a:solidFill>
                <a:latin typeface="+mn-lt"/>
                <a:ea typeface="+mn-ea"/>
                <a:cs typeface="+mn-cs"/>
              </a:defRPr>
            </a:lvl6pPr>
            <a:lvl7pPr marL="3456305" algn="l" defTabSz="1151890" rtl="0" eaLnBrk="1" latinLnBrk="0" hangingPunct="1">
              <a:defRPr sz="2300" kern="1200">
                <a:solidFill>
                  <a:schemeClr val="tx1"/>
                </a:solidFill>
                <a:latin typeface="+mn-lt"/>
                <a:ea typeface="+mn-ea"/>
                <a:cs typeface="+mn-cs"/>
              </a:defRPr>
            </a:lvl7pPr>
            <a:lvl8pPr marL="4032250" algn="l" defTabSz="1151890" rtl="0" eaLnBrk="1" latinLnBrk="0" hangingPunct="1">
              <a:defRPr sz="2300" kern="1200">
                <a:solidFill>
                  <a:schemeClr val="tx1"/>
                </a:solidFill>
                <a:latin typeface="+mn-lt"/>
                <a:ea typeface="+mn-ea"/>
                <a:cs typeface="+mn-cs"/>
              </a:defRPr>
            </a:lvl8pPr>
            <a:lvl9pPr marL="4608830" algn="l" defTabSz="1151890" rtl="0" eaLnBrk="1" latinLnBrk="0" hangingPunct="1">
              <a:defRPr sz="23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rPr>
              <a:t>04</a:t>
            </a:r>
            <a:endParaRPr kumimoji="0" lang="zh-CN" altLang="en-US" sz="4000" b="0" i="0" u="none" strike="noStrike" kern="0" cap="none" spc="0" normalizeH="0" baseline="0" noProof="0" dirty="0" smtClean="0">
              <a:ln>
                <a:noFill/>
              </a:ln>
              <a:solidFill>
                <a:srgbClr val="FFFFFF"/>
              </a:solidFill>
              <a:effectLst/>
              <a:uLnTx/>
              <a:uFillTx/>
              <a:latin typeface="Arial" panose="020B0604020202020204"/>
              <a:ea typeface="微软雅黑" panose="020B0503020204020204" charset="-122"/>
              <a:cs typeface="+mn-cs"/>
            </a:endParaRPr>
          </a:p>
        </p:txBody>
      </p:sp>
      <p:sp>
        <p:nvSpPr>
          <p:cNvPr id="20" name="标题 19"/>
          <p:cNvSpPr>
            <a:spLocks noGrp="1"/>
          </p:cNvSpPr>
          <p:nvPr>
            <p:ph type="title"/>
          </p:nvPr>
        </p:nvSpPr>
        <p:spPr>
          <a:xfrm>
            <a:off x="952500" y="980411"/>
            <a:ext cx="10515600" cy="1325563"/>
          </a:xfrm>
        </p:spPr>
        <p:txBody>
          <a:bodyPr anchor="ctr" anchorCtr="1"/>
          <a:lstStyle/>
          <a:p>
            <a:r>
              <a:rPr lang="zh-CN" altLang="en-US" sz="4400" dirty="0">
                <a:solidFill>
                  <a:schemeClr val="tx1"/>
                </a:solidFill>
              </a:rPr>
              <a:t>深圳市赛克斯康科技有限公司</a:t>
            </a:r>
            <a:endParaRPr lang="zh-CN" altLang="zh-CN" dirty="0" smtClean="0">
              <a:solidFill>
                <a:schemeClr val="tx1"/>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9119" y="495755"/>
            <a:ext cx="10515600" cy="509082"/>
          </a:xfrm>
        </p:spPr>
        <p:txBody>
          <a:bodyPr>
            <a:normAutofit fontScale="90000"/>
          </a:bodyPr>
          <a:lstStyle/>
          <a:p>
            <a:r>
              <a:rPr lang="en-US" altLang="zh-CN" dirty="0"/>
              <a:t>development process of optical </a:t>
            </a:r>
            <a:r>
              <a:rPr lang="en-US" altLang="zh-CN" dirty="0" smtClean="0"/>
              <a:t>module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190" y="1926172"/>
            <a:ext cx="8247619" cy="3809524"/>
          </a:xfrm>
          <a:prstGeom prst="rect">
            <a:avLst/>
          </a:prstGeom>
        </p:spPr>
      </p:pic>
    </p:spTree>
    <p:extLst>
      <p:ext uri="{BB962C8B-B14F-4D97-AF65-F5344CB8AC3E}">
        <p14:creationId xmlns:p14="http://schemas.microsoft.com/office/powerpoint/2010/main" val="142136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29662"/>
          </a:xfrm>
        </p:spPr>
        <p:txBody>
          <a:bodyPr/>
          <a:lstStyle/>
          <a:p>
            <a:r>
              <a:rPr lang="en-US" altLang="zh-CN" b="0" dirty="0"/>
              <a:t>Core Product</a:t>
            </a:r>
            <a:endParaRPr lang="zh-CN" altLang="en-US" dirty="0"/>
          </a:p>
        </p:txBody>
      </p:sp>
      <p:graphicFrame>
        <p:nvGraphicFramePr>
          <p:cNvPr id="6" name="对象 5"/>
          <p:cNvGraphicFramePr>
            <a:graphicFrameLocks noChangeAspect="1"/>
          </p:cNvGraphicFramePr>
          <p:nvPr/>
        </p:nvGraphicFramePr>
        <p:xfrm>
          <a:off x="1721648" y="1836189"/>
          <a:ext cx="9257040" cy="3666600"/>
        </p:xfrm>
        <a:graphic>
          <a:graphicData uri="http://schemas.openxmlformats.org/presentationml/2006/ole">
            <mc:AlternateContent xmlns:mc="http://schemas.openxmlformats.org/markup-compatibility/2006">
              <mc:Choice xmlns:v="urn:schemas-microsoft-com:vml" Requires="v">
                <p:oleObj spid="_x0000_s1201" name="Image" r:id="rId3" imgW="9258300" imgH="3667125" progId="Photoshop.Image.18">
                  <p:embed/>
                </p:oleObj>
              </mc:Choice>
              <mc:Fallback>
                <p:oleObj name="Image" r:id="rId3" imgW="9258300" imgH="3667125" progId="Photoshop.Image.18">
                  <p:embed/>
                  <p:pic>
                    <p:nvPicPr>
                      <p:cNvPr id="0" name="图片 1139"/>
                      <p:cNvPicPr/>
                      <p:nvPr/>
                    </p:nvPicPr>
                    <p:blipFill>
                      <a:blip r:embed="rId4"/>
                      <a:stretch>
                        <a:fillRect/>
                      </a:stretch>
                    </p:blipFill>
                    <p:spPr>
                      <a:xfrm>
                        <a:off x="1721648" y="1836189"/>
                        <a:ext cx="9257040" cy="366660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光通信解决方案</a:t>
            </a:r>
            <a:endParaRPr lang="zh-CN" altLang="en-US" dirty="0"/>
          </a:p>
        </p:txBody>
      </p:sp>
      <p:pic>
        <p:nvPicPr>
          <p:cNvPr id="8194" name="Picture 2" descr="光通信网络解决方案｜解决方案| Socionext 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092" y="927423"/>
            <a:ext cx="9205755" cy="5091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接</a:t>
            </a:r>
            <a:r>
              <a:rPr lang="zh-CN" altLang="en-US" b="0" dirty="0" smtClean="0"/>
              <a:t>入网</a:t>
            </a:r>
            <a:r>
              <a:rPr lang="en-US" altLang="zh-CN" b="0" dirty="0" smtClean="0"/>
              <a:t>(Optional)</a:t>
            </a:r>
            <a:endParaRPr lang="zh-CN" altLang="en-US" dirty="0"/>
          </a:p>
        </p:txBody>
      </p:sp>
      <p:pic>
        <p:nvPicPr>
          <p:cNvPr id="2050" name="Picture 2" descr="http://hbmt.hisense.com/files/banner/solution_acces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298" y="1543740"/>
            <a:ext cx="8379669" cy="36571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hbmt.hisense.com/files/img/jier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859" y="2765477"/>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92474" y="3581994"/>
            <a:ext cx="2095919" cy="400110"/>
          </a:xfrm>
          <a:prstGeom prst="rect">
            <a:avLst/>
          </a:prstGeom>
          <a:noFill/>
        </p:spPr>
        <p:txBody>
          <a:bodyPr wrap="square" rtlCol="0">
            <a:spAutoFit/>
          </a:bodyPr>
          <a:lstStyle/>
          <a:p>
            <a:r>
              <a:rPr lang="en-US" altLang="zh-CN" sz="2000" dirty="0" smtClean="0"/>
              <a:t>Access Network</a:t>
            </a:r>
            <a:endParaRPr lang="zh-CN" altLang="en-US" sz="2000" dirty="0"/>
          </a:p>
        </p:txBody>
      </p:sp>
      <p:sp>
        <p:nvSpPr>
          <p:cNvPr id="5" name="文本框 4"/>
          <p:cNvSpPr txBox="1"/>
          <p:nvPr/>
        </p:nvSpPr>
        <p:spPr>
          <a:xfrm>
            <a:off x="1230859" y="5279391"/>
            <a:ext cx="9569108" cy="461665"/>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公司开发出了</a:t>
            </a:r>
            <a:r>
              <a:rPr lang="en-US" altLang="zh-CN" sz="1200" dirty="0"/>
              <a:t>SFF,SFP,XFP,SFP+</a:t>
            </a:r>
            <a:r>
              <a:rPr lang="zh-CN" altLang="en-US" sz="1200" dirty="0"/>
              <a:t>小型化高速光收发一体模块系列、</a:t>
            </a:r>
            <a:r>
              <a:rPr lang="en-US" altLang="zh-CN" sz="1200" dirty="0"/>
              <a:t>GPON/EPON ONU/OLT </a:t>
            </a:r>
            <a:r>
              <a:rPr lang="zh-CN" altLang="en-US" sz="1200" dirty="0"/>
              <a:t>突发模式光收发模块系列、</a:t>
            </a:r>
            <a:r>
              <a:rPr lang="en-US" altLang="zh-CN" sz="1200" dirty="0"/>
              <a:t>XFP</a:t>
            </a:r>
            <a:r>
              <a:rPr lang="zh-CN" altLang="en-US" sz="1200" dirty="0"/>
              <a:t>，</a:t>
            </a:r>
            <a:r>
              <a:rPr lang="en-US" altLang="zh-CN" sz="1200" dirty="0"/>
              <a:t>SFP</a:t>
            </a:r>
            <a:r>
              <a:rPr lang="zh-CN" altLang="en-US" sz="1200" dirty="0"/>
              <a:t>封装形式</a:t>
            </a:r>
            <a:r>
              <a:rPr lang="en-US" altLang="zh-CN" sz="1200" dirty="0"/>
              <a:t>10G EPON</a:t>
            </a:r>
            <a:r>
              <a:rPr lang="zh-CN" altLang="en-US" sz="1200" dirty="0"/>
              <a:t>突发模式光收发模块系列、</a:t>
            </a:r>
            <a:r>
              <a:rPr lang="en-US" altLang="zh-CN" sz="1200" dirty="0"/>
              <a:t>NGPON2</a:t>
            </a:r>
            <a:r>
              <a:rPr lang="zh-CN" altLang="en-US" sz="1200" dirty="0"/>
              <a:t>产品系列、多路</a:t>
            </a:r>
            <a:r>
              <a:rPr lang="en-US" altLang="zh-CN" sz="1200" dirty="0"/>
              <a:t>DWDM</a:t>
            </a:r>
            <a:r>
              <a:rPr lang="zh-CN" altLang="en-US" sz="1200" dirty="0"/>
              <a:t>波长可调技术与产品系列等技术和产品</a:t>
            </a:r>
            <a:r>
              <a:rPr lang="zh-CN" altLang="en-US" sz="1200" dirty="0" smtClean="0"/>
              <a:t>。</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数据中心</a:t>
            </a:r>
            <a:endParaRPr lang="zh-CN" altLang="en-US" dirty="0"/>
          </a:p>
        </p:txBody>
      </p:sp>
      <p:sp>
        <p:nvSpPr>
          <p:cNvPr id="4" name="文本框 3"/>
          <p:cNvSpPr txBox="1"/>
          <p:nvPr/>
        </p:nvSpPr>
        <p:spPr>
          <a:xfrm>
            <a:off x="838200" y="3257319"/>
            <a:ext cx="1739933" cy="400110"/>
          </a:xfrm>
          <a:prstGeom prst="rect">
            <a:avLst/>
          </a:prstGeom>
          <a:noFill/>
        </p:spPr>
        <p:txBody>
          <a:bodyPr wrap="square" rtlCol="0">
            <a:spAutoFit/>
          </a:bodyPr>
          <a:lstStyle/>
          <a:p>
            <a:r>
              <a:rPr lang="en-US" altLang="zh-CN" sz="2000" dirty="0" smtClean="0"/>
              <a:t>Data Center</a:t>
            </a:r>
            <a:endParaRPr lang="zh-CN" altLang="en-US" sz="2000" dirty="0"/>
          </a:p>
        </p:txBody>
      </p:sp>
      <p:pic>
        <p:nvPicPr>
          <p:cNvPr id="3074" name="Picture 2" descr="http://hbmt.hisense.com/files/banner/solution_datacent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150" y="1326384"/>
            <a:ext cx="8135494" cy="35505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hbmt.hisense.com/files/img/shuj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149" y="2446278"/>
            <a:ext cx="811040" cy="81104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159149" y="4977429"/>
            <a:ext cx="9569108" cy="1015663"/>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公司致力于数据中心全系列产品的开发及生产：</a:t>
            </a:r>
          </a:p>
          <a:p>
            <a:pPr marL="285750" indent="-285750">
              <a:buFont typeface="Arial" panose="020B0604020202020204" pitchFamily="34" charset="0"/>
              <a:buChar char="•"/>
            </a:pPr>
            <a:r>
              <a:rPr lang="en-US" altLang="zh-CN" sz="1200" dirty="0"/>
              <a:t>10G/25G/40G/100G Ethernet optical transceivers</a:t>
            </a:r>
          </a:p>
          <a:p>
            <a:pPr marL="285750" indent="-285750">
              <a:buFont typeface="Arial" panose="020B0604020202020204" pitchFamily="34" charset="0"/>
              <a:buChar char="•"/>
            </a:pPr>
            <a:r>
              <a:rPr lang="en-US" altLang="zh-CN" sz="1200" dirty="0"/>
              <a:t>16/32G Fiber Channel</a:t>
            </a:r>
          </a:p>
          <a:p>
            <a:pPr marL="285750" indent="-285750">
              <a:buFont typeface="Arial" panose="020B0604020202020204" pitchFamily="34" charset="0"/>
              <a:buChar char="•"/>
            </a:pPr>
            <a:r>
              <a:rPr lang="en-US" altLang="zh-CN" sz="1200" dirty="0"/>
              <a:t>Active Optical Cables</a:t>
            </a:r>
          </a:p>
          <a:p>
            <a:pPr marL="285750" indent="-285750">
              <a:buFont typeface="Arial" panose="020B0604020202020204" pitchFamily="34" charset="0"/>
              <a:buChar char="•"/>
            </a:pPr>
            <a:r>
              <a:rPr lang="en-US" altLang="zh-CN" sz="1200" dirty="0"/>
              <a:t>High Speed Customized Optical </a:t>
            </a:r>
            <a:r>
              <a:rPr lang="en-US" altLang="zh-CN" sz="1200" dirty="0" smtClean="0"/>
              <a:t>Engines</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a:t>传输网</a:t>
            </a:r>
          </a:p>
        </p:txBody>
      </p:sp>
      <p:sp>
        <p:nvSpPr>
          <p:cNvPr id="4" name="文本框 3"/>
          <p:cNvSpPr txBox="1"/>
          <p:nvPr/>
        </p:nvSpPr>
        <p:spPr>
          <a:xfrm>
            <a:off x="510896" y="3365543"/>
            <a:ext cx="2212208" cy="369332"/>
          </a:xfrm>
          <a:prstGeom prst="rect">
            <a:avLst/>
          </a:prstGeom>
          <a:noFill/>
        </p:spPr>
        <p:txBody>
          <a:bodyPr wrap="square" rtlCol="0">
            <a:spAutoFit/>
          </a:bodyPr>
          <a:lstStyle/>
          <a:p>
            <a:r>
              <a:rPr lang="en-US" altLang="zh-CN" dirty="0" smtClean="0"/>
              <a:t>Metro Area Network</a:t>
            </a:r>
            <a:endParaRPr lang="zh-CN" altLang="en-US" dirty="0"/>
          </a:p>
        </p:txBody>
      </p:sp>
      <p:pic>
        <p:nvPicPr>
          <p:cNvPr id="4100" name="Picture 4" descr="http://hbmt.hisense.com/files/banner/solution_telec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910" y="1371413"/>
            <a:ext cx="8423726" cy="367635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hbmt.hisense.com/files/img/chuansh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168" y="2506526"/>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110168" y="5154635"/>
            <a:ext cx="9569108" cy="646331"/>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公司可提供业内领先产品，符合</a:t>
            </a:r>
            <a:r>
              <a:rPr lang="en-US" altLang="zh-CN" sz="1200" dirty="0"/>
              <a:t>SFP+ MSA</a:t>
            </a:r>
            <a:r>
              <a:rPr lang="zh-CN" altLang="en-US" sz="1200" dirty="0"/>
              <a:t>、</a:t>
            </a:r>
            <a:r>
              <a:rPr lang="en-US" altLang="zh-CN" sz="1200" dirty="0"/>
              <a:t>XFP MSA</a:t>
            </a:r>
            <a:r>
              <a:rPr lang="zh-CN" altLang="en-US" sz="1200" dirty="0"/>
              <a:t>，</a:t>
            </a:r>
            <a:r>
              <a:rPr lang="en-US" altLang="zh-CN" sz="1200" dirty="0"/>
              <a:t>QSFP+,CFP</a:t>
            </a:r>
            <a:r>
              <a:rPr lang="zh-CN" altLang="en-US" sz="1200" dirty="0"/>
              <a:t>系列标准</a:t>
            </a:r>
            <a:r>
              <a:rPr lang="en-US" altLang="zh-CN" sz="1200" dirty="0"/>
              <a:t>,</a:t>
            </a:r>
            <a:r>
              <a:rPr lang="zh-CN" altLang="en-US" sz="1200" dirty="0"/>
              <a:t>可满足于企业网、传输网、以太网、数据存储、</a:t>
            </a:r>
            <a:r>
              <a:rPr lang="en-US" altLang="zh-CN" sz="1200" dirty="0"/>
              <a:t>SONET/SDH</a:t>
            </a:r>
            <a:r>
              <a:rPr lang="zh-CN" altLang="en-US" sz="1200" dirty="0"/>
              <a:t>等应用</a:t>
            </a:r>
            <a:r>
              <a:rPr lang="en-US" altLang="zh-CN" sz="1200" dirty="0"/>
              <a:t>.</a:t>
            </a:r>
            <a:r>
              <a:rPr lang="zh-CN" altLang="en-US" sz="1200" dirty="0"/>
              <a:t>采用技术成熟高效的激光器以及业内主流的驱动芯片方案，功耗低，可靠性高，产品范围可以从低速一直涵盖目前</a:t>
            </a:r>
            <a:r>
              <a:rPr lang="en-US" altLang="zh-CN" sz="1200" dirty="0"/>
              <a:t>100G</a:t>
            </a:r>
            <a:r>
              <a:rPr lang="zh-CN" altLang="en-US" sz="1200" dirty="0"/>
              <a:t>市场应用需求。</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39001"/>
          </a:xfrm>
        </p:spPr>
        <p:txBody>
          <a:bodyPr>
            <a:normAutofit fontScale="90000"/>
          </a:bodyPr>
          <a:lstStyle/>
          <a:p>
            <a:r>
              <a:rPr lang="zh-CN" altLang="en-US" b="0" dirty="0" smtClean="0"/>
              <a:t>无线网</a:t>
            </a:r>
            <a:endParaRPr lang="zh-CN" altLang="en-US" b="0" dirty="0"/>
          </a:p>
        </p:txBody>
      </p:sp>
      <p:sp>
        <p:nvSpPr>
          <p:cNvPr id="4" name="文本框 3"/>
          <p:cNvSpPr txBox="1"/>
          <p:nvPr/>
        </p:nvSpPr>
        <p:spPr>
          <a:xfrm>
            <a:off x="922879" y="3464074"/>
            <a:ext cx="1268001" cy="369332"/>
          </a:xfrm>
          <a:prstGeom prst="rect">
            <a:avLst/>
          </a:prstGeom>
          <a:noFill/>
        </p:spPr>
        <p:txBody>
          <a:bodyPr wrap="square" rtlCol="0">
            <a:spAutoFit/>
          </a:bodyPr>
          <a:lstStyle/>
          <a:p>
            <a:r>
              <a:rPr lang="en-US" altLang="zh-CN" dirty="0"/>
              <a:t>W</a:t>
            </a:r>
            <a:r>
              <a:rPr lang="en-US" altLang="zh-CN" dirty="0" smtClean="0"/>
              <a:t>ireless</a:t>
            </a:r>
            <a:endParaRPr lang="zh-CN" altLang="en-US" dirty="0"/>
          </a:p>
        </p:txBody>
      </p:sp>
      <p:pic>
        <p:nvPicPr>
          <p:cNvPr id="5122" name="Picture 2" descr="http://hbmt.hisense.com/files/banner/solution_wireles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540" y="1498295"/>
            <a:ext cx="8377865" cy="365634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hbmt.hisense.com/files/img/wuxi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10" y="2644923"/>
            <a:ext cx="819150" cy="81915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033410" y="5333305"/>
            <a:ext cx="9569108" cy="830997"/>
          </a:xfrm>
          <a:prstGeom prst="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1200" dirty="0"/>
              <a:t>公司能够提供业内领先、低功耗产品，符合</a:t>
            </a:r>
            <a:r>
              <a:rPr lang="en-US" altLang="zh-CN" sz="1200" dirty="0"/>
              <a:t>SFP+ MSA</a:t>
            </a:r>
            <a:r>
              <a:rPr lang="zh-CN" altLang="en-US" sz="1200" dirty="0"/>
              <a:t>以及</a:t>
            </a:r>
            <a:r>
              <a:rPr lang="en-US" altLang="zh-CN" sz="1200" dirty="0"/>
              <a:t>CPRI</a:t>
            </a:r>
            <a:r>
              <a:rPr lang="zh-CN" altLang="en-US" sz="1200" dirty="0"/>
              <a:t>无线产品协议，采用技术成熟高效的</a:t>
            </a:r>
            <a:r>
              <a:rPr lang="en-US" altLang="zh-CN" sz="1200" dirty="0"/>
              <a:t>FP</a:t>
            </a:r>
            <a:r>
              <a:rPr lang="zh-CN" altLang="en-US" sz="1200" dirty="0"/>
              <a:t>、</a:t>
            </a:r>
            <a:r>
              <a:rPr lang="en-US" altLang="zh-CN" sz="1200" dirty="0"/>
              <a:t>DFB</a:t>
            </a:r>
            <a:r>
              <a:rPr lang="zh-CN" altLang="en-US" sz="1200" dirty="0"/>
              <a:t>激光器以及业内主流的驱动芯片方案，功耗最低能够支持到工业级</a:t>
            </a:r>
            <a:r>
              <a:rPr lang="en-US" altLang="zh-CN" sz="1200" dirty="0"/>
              <a:t>0.8W</a:t>
            </a:r>
            <a:r>
              <a:rPr lang="zh-CN" altLang="en-US" sz="1200" dirty="0"/>
              <a:t>。产品范围可以涵盖目前</a:t>
            </a:r>
            <a:r>
              <a:rPr lang="en-US" altLang="zh-CN" sz="1200" dirty="0"/>
              <a:t>4G</a:t>
            </a:r>
            <a:r>
              <a:rPr lang="zh-CN" altLang="en-US" sz="1200" dirty="0"/>
              <a:t>无线市场（</a:t>
            </a:r>
            <a:r>
              <a:rPr lang="en-US" altLang="zh-CN" sz="1200" dirty="0"/>
              <a:t>10G</a:t>
            </a:r>
            <a:r>
              <a:rPr lang="zh-CN" altLang="en-US" sz="1200" dirty="0"/>
              <a:t>速率）应用需求，以及</a:t>
            </a:r>
            <a:r>
              <a:rPr lang="en-US" altLang="zh-CN" sz="1200" dirty="0"/>
              <a:t>4.5G</a:t>
            </a:r>
            <a:r>
              <a:rPr lang="zh-CN" altLang="en-US" sz="1200" dirty="0"/>
              <a:t>无线市场（</a:t>
            </a:r>
            <a:r>
              <a:rPr lang="en-US" altLang="zh-CN" sz="1200" dirty="0"/>
              <a:t>12.5G</a:t>
            </a:r>
            <a:r>
              <a:rPr lang="zh-CN" altLang="en-US" sz="1200" dirty="0"/>
              <a:t>速率）、</a:t>
            </a:r>
            <a:r>
              <a:rPr lang="en-US" altLang="zh-CN" sz="1200" dirty="0"/>
              <a:t>5G</a:t>
            </a:r>
            <a:r>
              <a:rPr lang="zh-CN" altLang="en-US" sz="1200" dirty="0"/>
              <a:t>无线市场（</a:t>
            </a:r>
            <a:r>
              <a:rPr lang="en-US" altLang="zh-CN" sz="1200" dirty="0"/>
              <a:t>25G</a:t>
            </a:r>
            <a:r>
              <a:rPr lang="zh-CN" altLang="en-US" sz="1200" dirty="0"/>
              <a:t>速率）应用需求。同时提供多速率产品，速率范围向下兼容到</a:t>
            </a:r>
            <a:r>
              <a:rPr lang="en-US" altLang="zh-CN" sz="1200" dirty="0"/>
              <a:t>1G</a:t>
            </a:r>
            <a:r>
              <a:rPr lang="zh-CN" altLang="en-US" sz="1200" dirty="0"/>
              <a:t>，最大速率支持到</a:t>
            </a:r>
            <a:r>
              <a:rPr lang="en-US" altLang="zh-CN" sz="1200" dirty="0"/>
              <a:t>25G</a:t>
            </a:r>
            <a:r>
              <a:rPr lang="zh-CN" altLang="en-US" sz="1200" dirty="0"/>
              <a:t>。最小传输距离支持光口自环，最大传输距离支持到</a:t>
            </a:r>
            <a:r>
              <a:rPr lang="en-US" altLang="zh-CN" sz="1200" dirty="0"/>
              <a:t>15km</a:t>
            </a:r>
            <a:r>
              <a:rPr lang="zh-CN" altLang="en-US" sz="1200" dirty="0"/>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生产体系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03</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3327716"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厂房介绍</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光模块生产工艺流程</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质检项目</a:t>
            </a:r>
            <a:endParaRPr lang="zh-CN" altLang="en-US" sz="2000" dirty="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兼容验证测试</a:t>
            </a:r>
            <a:endParaRPr lang="zh-CN" altLang="en-US" sz="2000" dirty="0">
              <a:solidFill>
                <a:prstClr val="white"/>
              </a:solidFill>
              <a:latin typeface="微软雅黑" panose="020B0503020204020204" charset="-122"/>
              <a:ea typeface="微软雅黑" panose="020B0503020204020204" charset="-122"/>
              <a:cs typeface="+mn-ea"/>
              <a:sym typeface="+mn-lt"/>
            </a:endParaRPr>
          </a:p>
          <a:p>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03</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69377" y="479610"/>
            <a:ext cx="9144000" cy="828490"/>
          </a:xfrm>
        </p:spPr>
        <p:txBody>
          <a:bodyPr anchor="t" anchorCtr="1"/>
          <a:lstStyle/>
          <a:p>
            <a:pPr lvl="0"/>
            <a:r>
              <a:rPr lang="zh-CN" altLang="en-US" dirty="0" smtClean="0"/>
              <a:t>工厂简介</a:t>
            </a:r>
            <a:endParaRPr lang="zh-CN" altLang="en-US" dirty="0"/>
          </a:p>
        </p:txBody>
      </p:sp>
      <p:sp>
        <p:nvSpPr>
          <p:cNvPr id="6" name="矩形 5"/>
          <p:cNvSpPr/>
          <p:nvPr/>
        </p:nvSpPr>
        <p:spPr>
          <a:xfrm>
            <a:off x="597851" y="1676971"/>
            <a:ext cx="1060005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altLang="zh-CN" dirty="0" smtClean="0">
                <a:solidFill>
                  <a:schemeClr val="accent6"/>
                </a:solidFill>
                <a:latin typeface="微软雅黑" panose="020B0503020204020204" charset="-122"/>
                <a:ea typeface="微软雅黑" panose="020B0503020204020204" charset="-122"/>
              </a:rPr>
              <a:t>6COM</a:t>
            </a:r>
            <a:r>
              <a:rPr lang="zh-CN" altLang="en-US" dirty="0" smtClean="0">
                <a:solidFill>
                  <a:schemeClr val="accent6"/>
                </a:solidFill>
                <a:latin typeface="微软雅黑" panose="020B0503020204020204" charset="-122"/>
                <a:ea typeface="微软雅黑" panose="020B0503020204020204" charset="-122"/>
              </a:rPr>
              <a:t>定位</a:t>
            </a:r>
            <a:r>
              <a:rPr lang="zh-CN" altLang="en-US" dirty="0">
                <a:solidFill>
                  <a:schemeClr val="accent6"/>
                </a:solidFill>
                <a:latin typeface="微软雅黑" panose="020B0503020204020204" charset="-122"/>
                <a:ea typeface="微软雅黑" panose="020B0503020204020204" charset="-122"/>
              </a:rPr>
              <a:t>光传输整体</a:t>
            </a:r>
            <a:r>
              <a:rPr lang="zh-CN" altLang="en-US" dirty="0" smtClean="0">
                <a:solidFill>
                  <a:schemeClr val="accent6"/>
                </a:solidFill>
                <a:latin typeface="微软雅黑" panose="020B0503020204020204" charset="-122"/>
                <a:ea typeface="微软雅黑" panose="020B0503020204020204" charset="-122"/>
              </a:rPr>
              <a:t>方案提供商</a:t>
            </a:r>
            <a:r>
              <a:rPr lang="zh-CN" altLang="en-US"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r>
              <a:rPr lang="zh-CN" altLang="en-US" dirty="0">
                <a:solidFill>
                  <a:schemeClr val="accent6"/>
                </a:solidFill>
                <a:latin typeface="微软雅黑" panose="020B0503020204020204" charset="-122"/>
                <a:ea typeface="微软雅黑" panose="020B0503020204020204" charset="-122"/>
              </a:rPr>
              <a:t>全球50强运营商中</a:t>
            </a:r>
            <a:r>
              <a:rPr lang="en-US" altLang="zh-CN" dirty="0">
                <a:solidFill>
                  <a:schemeClr val="accent6"/>
                </a:solidFill>
                <a:latin typeface="微软雅黑" panose="020B0503020204020204" charset="-122"/>
                <a:ea typeface="微软雅黑" panose="020B0503020204020204" charset="-122"/>
              </a:rPr>
              <a:t>,</a:t>
            </a:r>
            <a:r>
              <a:rPr lang="zh-CN" altLang="en-US" dirty="0">
                <a:solidFill>
                  <a:schemeClr val="accent6"/>
                </a:solidFill>
                <a:latin typeface="微软雅黑" panose="020B0503020204020204" charset="-122"/>
                <a:ea typeface="微软雅黑" panose="020B0503020204020204" charset="-122"/>
              </a:rPr>
              <a:t>9家运营商</a:t>
            </a:r>
            <a:r>
              <a:rPr lang="zh-CN" altLang="en-US" dirty="0" smtClean="0">
                <a:solidFill>
                  <a:schemeClr val="accent6"/>
                </a:solidFill>
                <a:latin typeface="微软雅黑" panose="020B0503020204020204" charset="-122"/>
                <a:ea typeface="微软雅黑" panose="020B0503020204020204" charset="-122"/>
              </a:rPr>
              <a:t>应用</a:t>
            </a:r>
            <a:r>
              <a:rPr lang="en-US" altLang="zh-CN" dirty="0" smtClean="0">
                <a:solidFill>
                  <a:schemeClr val="accent6"/>
                </a:solidFill>
                <a:latin typeface="微软雅黑" panose="020B0503020204020204" charset="-122"/>
                <a:ea typeface="微软雅黑" panose="020B0503020204020204" charset="-122"/>
              </a:rPr>
              <a:t>6COM</a:t>
            </a:r>
            <a:r>
              <a:rPr lang="zh-CN" altLang="en-US" dirty="0" smtClean="0">
                <a:solidFill>
                  <a:schemeClr val="accent6"/>
                </a:solidFill>
                <a:latin typeface="微软雅黑" panose="020B0503020204020204" charset="-122"/>
                <a:ea typeface="微软雅黑" panose="020B0503020204020204" charset="-122"/>
              </a:rPr>
              <a:t>产品。</a:t>
            </a:r>
            <a:endParaRPr lang="zh-CN" altLang="en-US" dirty="0">
              <a:latin typeface="微软雅黑" panose="020B0503020204020204" charset="-122"/>
              <a:ea typeface="微软雅黑" panose="020B0503020204020204" charset="-122"/>
            </a:endParaRPr>
          </a:p>
        </p:txBody>
      </p:sp>
      <p:grpSp>
        <p:nvGrpSpPr>
          <p:cNvPr id="7" name="组合 6"/>
          <p:cNvGrpSpPr/>
          <p:nvPr/>
        </p:nvGrpSpPr>
        <p:grpSpPr>
          <a:xfrm>
            <a:off x="482599" y="2438173"/>
            <a:ext cx="10752455" cy="1778635"/>
            <a:chOff x="1235" y="4191"/>
            <a:chExt cx="16933" cy="2801"/>
          </a:xfrm>
        </p:grpSpPr>
        <p:pic>
          <p:nvPicPr>
            <p:cNvPr id="8" name="图片 7" descr="QQphoto (3)"/>
            <p:cNvPicPr>
              <a:picLocks noChangeAspect="1"/>
            </p:cNvPicPr>
            <p:nvPr/>
          </p:nvPicPr>
          <p:blipFill>
            <a:blip r:embed="rId3" cstate="email"/>
            <a:stretch>
              <a:fillRect/>
            </a:stretch>
          </p:blipFill>
          <p:spPr>
            <a:xfrm>
              <a:off x="5612" y="4234"/>
              <a:ext cx="415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descr="QQphoto (1)"/>
            <p:cNvPicPr>
              <a:picLocks noChangeAspect="1"/>
            </p:cNvPicPr>
            <p:nvPr/>
          </p:nvPicPr>
          <p:blipFill>
            <a:blip r:embed="rId4" cstate="email"/>
            <a:stretch>
              <a:fillRect/>
            </a:stretch>
          </p:blipFill>
          <p:spPr>
            <a:xfrm>
              <a:off x="9902" y="4234"/>
              <a:ext cx="4315"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descr="QQphoto (2)"/>
            <p:cNvPicPr>
              <a:picLocks noChangeAspect="1"/>
            </p:cNvPicPr>
            <p:nvPr/>
          </p:nvPicPr>
          <p:blipFill>
            <a:blip r:embed="rId5" cstate="email"/>
            <a:stretch>
              <a:fillRect/>
            </a:stretch>
          </p:blipFill>
          <p:spPr>
            <a:xfrm>
              <a:off x="14357" y="4234"/>
              <a:ext cx="3811" cy="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0K)6}C5ZUM%F(9`B21S07)6"/>
            <p:cNvPicPr>
              <a:picLocks noChangeAspect="1"/>
            </p:cNvPicPr>
            <p:nvPr/>
          </p:nvPicPr>
          <p:blipFill>
            <a:blip r:embed="rId6" cstate="email"/>
            <a:stretch>
              <a:fillRect/>
            </a:stretch>
          </p:blipFill>
          <p:spPr>
            <a:xfrm>
              <a:off x="1235" y="4191"/>
              <a:ext cx="4240" cy="2801"/>
            </a:xfrm>
            <a:prstGeom prst="roundRect">
              <a:avLst/>
            </a:prstGeom>
            <a:effectLst>
              <a:reflection blurRad="6350" stA="24000" endA="300" endPos="55000" dir="5400000" sy="-100000" algn="bl" rotWithShape="0"/>
            </a:effectLst>
          </p:spPr>
        </p:pic>
      </p:grpSp>
      <p:sp>
        <p:nvSpPr>
          <p:cNvPr id="3" name="文本框 2"/>
          <p:cNvSpPr txBox="1"/>
          <p:nvPr/>
        </p:nvSpPr>
        <p:spPr>
          <a:xfrm>
            <a:off x="519072" y="4321200"/>
            <a:ext cx="10810900" cy="954107"/>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altLang="zh-CN" sz="1400" dirty="0"/>
              <a:t>6COM</a:t>
            </a:r>
            <a:r>
              <a:rPr lang="zh-CN" altLang="en-US" sz="1400" dirty="0"/>
              <a:t>通信技术有限公司专业从事光通信产品的研发、生产、销售及服务</a:t>
            </a:r>
            <a:r>
              <a:rPr lang="en-US" altLang="zh-CN" sz="1400" dirty="0"/>
              <a:t>;</a:t>
            </a:r>
            <a:r>
              <a:rPr lang="zh-CN" altLang="en-US" sz="1400" dirty="0"/>
              <a:t>致力于为客户提供高性价比的光电通信产品，和</a:t>
            </a:r>
            <a:r>
              <a:rPr lang="zh-CN" altLang="en-US" sz="1400" dirty="0" smtClean="0"/>
              <a:t>简易、</a:t>
            </a:r>
            <a:r>
              <a:rPr lang="zh-CN" altLang="en-US" sz="1400" dirty="0"/>
              <a:t>高效、可靠的光纤存储和数据通信网络解决方案</a:t>
            </a:r>
            <a:r>
              <a:rPr lang="en-US" altLang="zh-CN" sz="1400" dirty="0"/>
              <a:t>;</a:t>
            </a:r>
            <a:r>
              <a:rPr lang="zh-CN" altLang="en-US" sz="1400" dirty="0"/>
              <a:t>以及满足客户的需求按要求定制</a:t>
            </a:r>
            <a:r>
              <a:rPr lang="en-US" altLang="zh-CN" sz="1400" dirty="0"/>
              <a:t>(OEM/ODM) </a:t>
            </a:r>
            <a:r>
              <a:rPr lang="zh-CN" altLang="en-US" sz="1400" dirty="0"/>
              <a:t>先进的有源光电和无源光</a:t>
            </a:r>
            <a:r>
              <a:rPr lang="zh-CN" altLang="en-US" sz="1400" dirty="0" smtClean="0"/>
              <a:t>电通讯</a:t>
            </a:r>
            <a:r>
              <a:rPr lang="zh-CN" altLang="en-US" sz="1400" dirty="0"/>
              <a:t>产品。我们的产品完全符合</a:t>
            </a:r>
            <a:r>
              <a:rPr lang="en-US" altLang="zh-CN" sz="1400" dirty="0"/>
              <a:t>ETHERNET</a:t>
            </a:r>
            <a:r>
              <a:rPr lang="zh-CN" altLang="en-US" sz="1400" dirty="0"/>
              <a:t>以太网、光纤通道</a:t>
            </a:r>
            <a:r>
              <a:rPr lang="en-US" altLang="zh-CN" sz="1400" dirty="0"/>
              <a:t>FC</a:t>
            </a:r>
            <a:r>
              <a:rPr lang="zh-CN" altLang="en-US" sz="1400" dirty="0"/>
              <a:t>、</a:t>
            </a:r>
            <a:r>
              <a:rPr lang="en-US" altLang="zh-CN" sz="1400" dirty="0"/>
              <a:t>INFINI-BAND</a:t>
            </a:r>
            <a:r>
              <a:rPr lang="zh-CN" altLang="en-US" sz="1400" dirty="0"/>
              <a:t>、</a:t>
            </a:r>
            <a:r>
              <a:rPr lang="en-US" altLang="zh-CN" sz="1400" dirty="0"/>
              <a:t>SONET/SDH/OTN</a:t>
            </a:r>
            <a:r>
              <a:rPr lang="zh-CN" altLang="en-US" sz="1400" dirty="0"/>
              <a:t>、 </a:t>
            </a:r>
            <a:r>
              <a:rPr lang="en-US" altLang="zh-CN" sz="1400" dirty="0"/>
              <a:t>CPRI </a:t>
            </a:r>
            <a:r>
              <a:rPr lang="zh-CN" altLang="en-US" sz="1400" dirty="0"/>
              <a:t>和</a:t>
            </a:r>
            <a:r>
              <a:rPr lang="en-US" altLang="zh-CN" sz="1400" dirty="0"/>
              <a:t>PON</a:t>
            </a:r>
            <a:r>
              <a:rPr lang="zh-CN" altLang="en-US" sz="1400" dirty="0"/>
              <a:t>等行业标准和</a:t>
            </a:r>
            <a:r>
              <a:rPr lang="zh-CN" altLang="en-US" sz="1400" dirty="0" smtClean="0"/>
              <a:t>协议。可广泛应用于电信、广电、数据中心、基站、传输网、数据网、接入网、</a:t>
            </a:r>
            <a:r>
              <a:rPr lang="en-US" altLang="zh-CN" sz="1400" dirty="0" smtClean="0"/>
              <a:t>FTTX</a:t>
            </a:r>
            <a:r>
              <a:rPr lang="zh-CN" altLang="en-US" sz="1400" dirty="0" smtClean="0"/>
              <a:t>、 </a:t>
            </a:r>
            <a:r>
              <a:rPr lang="en-US" altLang="zh-CN" sz="1400" dirty="0" smtClean="0"/>
              <a:t>SDH/SONET</a:t>
            </a:r>
            <a:r>
              <a:rPr lang="zh-CN" altLang="en-US" sz="1400" dirty="0" smtClean="0"/>
              <a:t>、 </a:t>
            </a:r>
            <a:r>
              <a:rPr lang="en-US" altLang="zh-CN" sz="1400" dirty="0" smtClean="0"/>
              <a:t>CATV/CD-MA/WLAN</a:t>
            </a:r>
            <a:r>
              <a:rPr lang="zh-CN" altLang="en-US" sz="1400" dirty="0" smtClean="0"/>
              <a:t>、云储存等</a:t>
            </a:r>
            <a:r>
              <a:rPr lang="zh-CN" altLang="en-US" sz="1400" dirty="0"/>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410825" cy="539750"/>
          </a:xfrm>
        </p:spPr>
        <p:txBody>
          <a:bodyPr>
            <a:normAutofit fontScale="90000"/>
          </a:bodyPr>
          <a:lstStyle/>
          <a:p>
            <a:r>
              <a:rPr lang="zh-CN" altLang="en-US" dirty="0" smtClean="0"/>
              <a:t>工厂图片</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84" y="1210774"/>
            <a:ext cx="8572500" cy="4762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公司简介</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01</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企业简介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企业文化</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发展历程</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组织结构</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业绩增长</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a:solidFill>
                  <a:prstClr val="white"/>
                </a:solidFill>
                <a:ea typeface="宋体" panose="02010600030101010101" pitchFamily="2" charset="-122"/>
                <a:cs typeface="Arial" panose="020B0604020202020204" pitchFamily="34" charset="0"/>
              </a:rPr>
              <a:t>01</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a:t>
            </a:r>
            <a:r>
              <a:rPr lang="zh-CN" altLang="en-US" dirty="0" smtClean="0"/>
              <a:t>模块开发流程</a:t>
            </a:r>
            <a:endParaRPr lang="zh-CN" altLang="en-US" dirty="0"/>
          </a:p>
        </p:txBody>
      </p:sp>
      <p:grpSp>
        <p:nvGrpSpPr>
          <p:cNvPr id="4" name="组合 3"/>
          <p:cNvGrpSpPr/>
          <p:nvPr/>
        </p:nvGrpSpPr>
        <p:grpSpPr>
          <a:xfrm>
            <a:off x="2033078" y="1836574"/>
            <a:ext cx="7958519" cy="4249307"/>
            <a:chOff x="917436" y="2215976"/>
            <a:chExt cx="9588739" cy="5119733"/>
          </a:xfrm>
        </p:grpSpPr>
        <p:grpSp>
          <p:nvGrpSpPr>
            <p:cNvPr id="5" name="组合 8"/>
            <p:cNvGrpSpPr/>
            <p:nvPr/>
          </p:nvGrpSpPr>
          <p:grpSpPr bwMode="auto">
            <a:xfrm>
              <a:off x="1440556" y="2218357"/>
              <a:ext cx="8280921" cy="4283075"/>
              <a:chOff x="0" y="0"/>
              <a:chExt cx="10972801" cy="4579132"/>
            </a:xfrm>
          </p:grpSpPr>
          <p:sp>
            <p:nvSpPr>
              <p:cNvPr id="54" name="矩形 3"/>
              <p:cNvSpPr>
                <a:spLocks noChangeArrowheads="1"/>
              </p:cNvSpPr>
              <p:nvPr/>
            </p:nvSpPr>
            <p:spPr bwMode="auto">
              <a:xfrm>
                <a:off x="1231491" y="0"/>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5" name="空心弧 4"/>
              <p:cNvSpPr>
                <a:spLocks noChangeArrowheads="1"/>
              </p:cNvSpPr>
              <p:nvPr/>
            </p:nvSpPr>
            <p:spPr bwMode="auto">
              <a:xfrm rot="5400000">
                <a:off x="8539317" y="0"/>
                <a:ext cx="2433484" cy="2433484"/>
              </a:xfrm>
              <a:custGeom>
                <a:avLst/>
                <a:gdLst>
                  <a:gd name="G0" fmla="+- 816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166"/>
                  <a:gd name="G18" fmla="*/ 8166 1 2"/>
                  <a:gd name="G19" fmla="+- G18 5400 0"/>
                  <a:gd name="G20" fmla="cos G19 11796480"/>
                  <a:gd name="G21" fmla="sin G19 11796480"/>
                  <a:gd name="G22" fmla="+- G20 10800 0"/>
                  <a:gd name="G23" fmla="+- G21 10800 0"/>
                  <a:gd name="G24" fmla="+- 10800 0 G20"/>
                  <a:gd name="G25" fmla="+- 8166 10800 0"/>
                  <a:gd name="G26" fmla="?: G9 G17 G25"/>
                  <a:gd name="G27" fmla="?: G9 0 21600"/>
                  <a:gd name="G28" fmla="cos 10800 11796480"/>
                  <a:gd name="G29" fmla="sin 10800 11796480"/>
                  <a:gd name="G30" fmla="sin 816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317 w 21600"/>
                  <a:gd name="T15" fmla="*/ 10800 h 21600"/>
                  <a:gd name="T16" fmla="*/ 10800 w 21600"/>
                  <a:gd name="T17" fmla="*/ 2634 h 21600"/>
                  <a:gd name="T18" fmla="*/ 20283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34" y="10800"/>
                    </a:moveTo>
                    <a:cubicBezTo>
                      <a:pt x="2634" y="6290"/>
                      <a:pt x="6290" y="2634"/>
                      <a:pt x="10800" y="2634"/>
                    </a:cubicBezTo>
                    <a:cubicBezTo>
                      <a:pt x="15309" y="2633"/>
                      <a:pt x="18965" y="6290"/>
                      <a:pt x="18966"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6" name="矩形 5"/>
              <p:cNvSpPr>
                <a:spLocks noChangeArrowheads="1"/>
              </p:cNvSpPr>
              <p:nvPr/>
            </p:nvSpPr>
            <p:spPr bwMode="auto">
              <a:xfrm>
                <a:off x="1216743" y="2138516"/>
                <a:ext cx="8539316" cy="294968"/>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57" name="空心弧 6"/>
              <p:cNvSpPr>
                <a:spLocks noChangeArrowheads="1"/>
              </p:cNvSpPr>
              <p:nvPr/>
            </p:nvSpPr>
            <p:spPr bwMode="auto">
              <a:xfrm rot="5400000" flipV="1">
                <a:off x="87876" y="2050641"/>
                <a:ext cx="2433484" cy="2609235"/>
              </a:xfrm>
              <a:custGeom>
                <a:avLst/>
                <a:gdLst>
                  <a:gd name="G0" fmla="+- 834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344"/>
                  <a:gd name="G18" fmla="*/ 8344 1 2"/>
                  <a:gd name="G19" fmla="+- G18 5400 0"/>
                  <a:gd name="G20" fmla="cos G19 11796480"/>
                  <a:gd name="G21" fmla="sin G19 11796480"/>
                  <a:gd name="G22" fmla="+- G20 10800 0"/>
                  <a:gd name="G23" fmla="+- G21 10800 0"/>
                  <a:gd name="G24" fmla="+- 10800 0 G20"/>
                  <a:gd name="G25" fmla="+- 8344 10800 0"/>
                  <a:gd name="G26" fmla="?: G9 G17 G25"/>
                  <a:gd name="G27" fmla="?: G9 0 21600"/>
                  <a:gd name="G28" fmla="cos 10800 11796480"/>
                  <a:gd name="G29" fmla="sin 10800 11796480"/>
                  <a:gd name="G30" fmla="sin 834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228 w 21600"/>
                  <a:gd name="T15" fmla="*/ 10800 h 21600"/>
                  <a:gd name="T16" fmla="*/ 10800 w 21600"/>
                  <a:gd name="T17" fmla="*/ 2456 h 21600"/>
                  <a:gd name="T18" fmla="*/ 2037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456" y="10800"/>
                    </a:moveTo>
                    <a:cubicBezTo>
                      <a:pt x="2456" y="6191"/>
                      <a:pt x="6191" y="2456"/>
                      <a:pt x="10800" y="2456"/>
                    </a:cubicBezTo>
                    <a:cubicBezTo>
                      <a:pt x="15408" y="2455"/>
                      <a:pt x="19143" y="6191"/>
                      <a:pt x="19144" y="10799"/>
                    </a:cubicBezTo>
                    <a:lnTo>
                      <a:pt x="21600" y="10800"/>
                    </a:lnTo>
                    <a:cubicBezTo>
                      <a:pt x="21600" y="4835"/>
                      <a:pt x="16764" y="0"/>
                      <a:pt x="10800" y="0"/>
                    </a:cubicBezTo>
                    <a:cubicBezTo>
                      <a:pt x="4835" y="0"/>
                      <a:pt x="0" y="4835"/>
                      <a:pt x="0" y="10800"/>
                    </a:cubicBezTo>
                    <a:close/>
                  </a:path>
                </a:pathLst>
              </a:cu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000000"/>
                  </a:solidFill>
                  <a:latin typeface="微软雅黑" panose="020B0503020204020204" charset="-122"/>
                  <a:ea typeface="微软雅黑" panose="020B0503020204020204" charset="-122"/>
                  <a:cs typeface="+mn-ea"/>
                  <a:sym typeface="+mn-lt"/>
                </a:endParaRPr>
              </a:p>
            </p:txBody>
          </p:sp>
          <p:sp>
            <p:nvSpPr>
              <p:cNvPr id="58" name="矩形 7"/>
              <p:cNvSpPr>
                <a:spLocks noChangeArrowheads="1"/>
              </p:cNvSpPr>
              <p:nvPr/>
            </p:nvSpPr>
            <p:spPr bwMode="auto">
              <a:xfrm>
                <a:off x="1216743" y="4277031"/>
                <a:ext cx="8745795" cy="302101"/>
              </a:xfrm>
              <a:prstGeom prst="rect">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grpSp>
        <p:sp>
          <p:nvSpPr>
            <p:cNvPr id="14" name="文本框 135"/>
            <p:cNvSpPr>
              <a:spLocks noChangeArrowheads="1"/>
            </p:cNvSpPr>
            <p:nvPr/>
          </p:nvSpPr>
          <p:spPr bwMode="auto">
            <a:xfrm>
              <a:off x="2449470" y="2745441"/>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方案确定</a:t>
              </a:r>
            </a:p>
          </p:txBody>
        </p:sp>
        <p:sp>
          <p:nvSpPr>
            <p:cNvPr id="15" name="文本框 137"/>
            <p:cNvSpPr>
              <a:spLocks noChangeArrowheads="1"/>
            </p:cNvSpPr>
            <p:nvPr/>
          </p:nvSpPr>
          <p:spPr bwMode="auto">
            <a:xfrm>
              <a:off x="4626866" y="2745441"/>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元器件选型</a:t>
              </a:r>
            </a:p>
          </p:txBody>
        </p:sp>
        <p:sp>
          <p:nvSpPr>
            <p:cNvPr id="16" name="文本框 139"/>
            <p:cNvSpPr>
              <a:spLocks noChangeArrowheads="1"/>
            </p:cNvSpPr>
            <p:nvPr/>
          </p:nvSpPr>
          <p:spPr bwMode="auto">
            <a:xfrm>
              <a:off x="7346601" y="2745441"/>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a:solidFill>
                    <a:srgbClr val="485766"/>
                  </a:solidFill>
                  <a:latin typeface="微软雅黑" panose="020B0503020204020204" charset="-122"/>
                  <a:cs typeface="+mn-ea"/>
                  <a:sym typeface="+mn-lt"/>
                </a:rPr>
                <a:t>原理图设计</a:t>
              </a:r>
            </a:p>
          </p:txBody>
        </p:sp>
        <p:sp>
          <p:nvSpPr>
            <p:cNvPr id="17" name="文本框 141"/>
            <p:cNvSpPr>
              <a:spLocks noChangeArrowheads="1"/>
            </p:cNvSpPr>
            <p:nvPr/>
          </p:nvSpPr>
          <p:spPr bwMode="auto">
            <a:xfrm>
              <a:off x="7537516" y="4953802"/>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制板</a:t>
              </a:r>
            </a:p>
          </p:txBody>
        </p:sp>
        <p:sp>
          <p:nvSpPr>
            <p:cNvPr id="18" name="文本框 143"/>
            <p:cNvSpPr>
              <a:spLocks noChangeArrowheads="1"/>
            </p:cNvSpPr>
            <p:nvPr/>
          </p:nvSpPr>
          <p:spPr bwMode="auto">
            <a:xfrm>
              <a:off x="2915329" y="4921804"/>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调试</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27" name="椭圆 174"/>
            <p:cNvSpPr>
              <a:spLocks noChangeArrowheads="1"/>
            </p:cNvSpPr>
            <p:nvPr/>
          </p:nvSpPr>
          <p:spPr bwMode="auto">
            <a:xfrm>
              <a:off x="2258378" y="2215976"/>
              <a:ext cx="295275" cy="296862"/>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28" name="椭圆 175"/>
            <p:cNvSpPr>
              <a:spLocks noChangeArrowheads="1"/>
            </p:cNvSpPr>
            <p:nvPr/>
          </p:nvSpPr>
          <p:spPr bwMode="auto">
            <a:xfrm>
              <a:off x="8803229" y="6212507"/>
              <a:ext cx="296862" cy="295275"/>
            </a:xfrm>
            <a:prstGeom prst="ellipse">
              <a:avLst/>
            </a:prstGeom>
            <a:solidFill>
              <a:srgbClr val="8DD9D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buFont typeface="Arial" panose="020B0604020202020204" pitchFamily="34" charset="0"/>
                <a:buNone/>
              </a:pPr>
              <a:endParaRPr lang="zh-CN" altLang="zh-CN">
                <a:solidFill>
                  <a:srgbClr val="FFFFFF"/>
                </a:solidFill>
                <a:latin typeface="微软雅黑" panose="020B0503020204020204" charset="-122"/>
                <a:ea typeface="微软雅黑" panose="020B0503020204020204" charset="-122"/>
                <a:cs typeface="+mn-ea"/>
                <a:sym typeface="+mn-lt"/>
              </a:endParaRPr>
            </a:p>
          </p:txBody>
        </p:sp>
        <p:sp>
          <p:nvSpPr>
            <p:cNvPr id="37" name="文本框 145"/>
            <p:cNvSpPr>
              <a:spLocks noChangeArrowheads="1"/>
            </p:cNvSpPr>
            <p:nvPr/>
          </p:nvSpPr>
          <p:spPr bwMode="auto">
            <a:xfrm>
              <a:off x="2525897" y="6853641"/>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小批量样品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8" name="文本框 147"/>
            <p:cNvSpPr>
              <a:spLocks noChangeArrowheads="1"/>
            </p:cNvSpPr>
            <p:nvPr/>
          </p:nvSpPr>
          <p:spPr bwMode="auto">
            <a:xfrm>
              <a:off x="5088827" y="6835480"/>
              <a:ext cx="1767582"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交换机验证</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39" name="文本框 149"/>
            <p:cNvSpPr>
              <a:spLocks noChangeArrowheads="1"/>
            </p:cNvSpPr>
            <p:nvPr/>
          </p:nvSpPr>
          <p:spPr bwMode="auto">
            <a:xfrm>
              <a:off x="7832050" y="6853641"/>
              <a:ext cx="840529"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量产</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42" name="文本框 145"/>
            <p:cNvSpPr>
              <a:spLocks noChangeArrowheads="1"/>
            </p:cNvSpPr>
            <p:nvPr/>
          </p:nvSpPr>
          <p:spPr bwMode="auto">
            <a:xfrm>
              <a:off x="917436" y="5631317"/>
              <a:ext cx="145856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温度补偿</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sp>
          <p:nvSpPr>
            <p:cNvPr id="45" name="文本框 145"/>
            <p:cNvSpPr>
              <a:spLocks noChangeArrowheads="1"/>
            </p:cNvSpPr>
            <p:nvPr/>
          </p:nvSpPr>
          <p:spPr bwMode="auto">
            <a:xfrm>
              <a:off x="9076581" y="3895890"/>
              <a:ext cx="1429594" cy="48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en-US" altLang="zh-CN" sz="2000" dirty="0">
                  <a:solidFill>
                    <a:srgbClr val="485766"/>
                  </a:solidFill>
                  <a:latin typeface="微软雅黑" panose="020B0503020204020204" charset="-122"/>
                  <a:cs typeface="+mn-ea"/>
                  <a:sym typeface="+mn-lt"/>
                </a:rPr>
                <a:t>PCB</a:t>
              </a:r>
              <a:r>
                <a:rPr lang="zh-CN" altLang="en-US" sz="2000" dirty="0">
                  <a:solidFill>
                    <a:srgbClr val="485766"/>
                  </a:solidFill>
                  <a:latin typeface="微软雅黑" panose="020B0503020204020204" charset="-122"/>
                  <a:cs typeface="+mn-ea"/>
                  <a:sym typeface="+mn-lt"/>
                </a:rPr>
                <a:t>设计</a:t>
              </a:r>
            </a:p>
          </p:txBody>
        </p:sp>
      </p:grpSp>
      <p:sp>
        <p:nvSpPr>
          <p:cNvPr id="60" name="文本框 141"/>
          <p:cNvSpPr>
            <a:spLocks noChangeArrowheads="1"/>
          </p:cNvSpPr>
          <p:nvPr/>
        </p:nvSpPr>
        <p:spPr bwMode="auto">
          <a:xfrm>
            <a:off x="5777617" y="40814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000" dirty="0" smtClean="0">
                <a:solidFill>
                  <a:srgbClr val="485766"/>
                </a:solidFill>
                <a:latin typeface="微软雅黑" panose="020B0503020204020204" charset="-122"/>
                <a:ea typeface="微软雅黑" panose="020B0503020204020204" charset="-122"/>
                <a:cs typeface="+mn-ea"/>
                <a:sym typeface="+mn-lt"/>
              </a:rPr>
              <a:t>贴片</a:t>
            </a:r>
            <a:endParaRPr lang="zh-CN" altLang="en-US" sz="2000" dirty="0">
              <a:solidFill>
                <a:srgbClr val="485766"/>
              </a:solidFill>
              <a:latin typeface="微软雅黑" panose="020B0503020204020204" charset="-122"/>
              <a:ea typeface="微软雅黑" panose="020B0503020204020204" charset="-122"/>
              <a:cs typeface="+mn-ea"/>
              <a:sym typeface="+mn-lt"/>
            </a:endParaRPr>
          </a:p>
        </p:txBody>
      </p:sp>
      <p:pic>
        <p:nvPicPr>
          <p:cNvPr id="63" name="图片 62"/>
          <p:cNvPicPr>
            <a:picLocks noChangeAspect="1"/>
          </p:cNvPicPr>
          <p:nvPr/>
        </p:nvPicPr>
        <p:blipFill>
          <a:blip r:embed="rId2"/>
          <a:stretch>
            <a:fillRect/>
          </a:stretch>
        </p:blipFill>
        <p:spPr>
          <a:xfrm>
            <a:off x="1483786" y="1592254"/>
            <a:ext cx="1405514" cy="756815"/>
          </a:xfrm>
          <a:prstGeom prst="rect">
            <a:avLst/>
          </a:prstGeom>
        </p:spPr>
      </p:pic>
      <p:pic>
        <p:nvPicPr>
          <p:cNvPr id="64" name="图片 63"/>
          <p:cNvPicPr>
            <a:picLocks noChangeAspect="1"/>
          </p:cNvPicPr>
          <p:nvPr/>
        </p:nvPicPr>
        <p:blipFill>
          <a:blip r:embed="rId3"/>
          <a:stretch>
            <a:fillRect/>
          </a:stretch>
        </p:blipFill>
        <p:spPr>
          <a:xfrm>
            <a:off x="8862140" y="4828075"/>
            <a:ext cx="1423104" cy="823168"/>
          </a:xfrm>
          <a:prstGeom prst="rect">
            <a:avLst/>
          </a:prstGeom>
        </p:spPr>
      </p:pic>
      <p:pic>
        <p:nvPicPr>
          <p:cNvPr id="65" name="图片 64"/>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tretch>
            <a:fillRect/>
          </a:stretch>
        </p:blipFill>
        <p:spPr>
          <a:xfrm>
            <a:off x="3284437" y="1181310"/>
            <a:ext cx="1152381" cy="1152381"/>
          </a:xfrm>
          <a:prstGeom prst="rect">
            <a:avLst/>
          </a:prstGeom>
        </p:spPr>
      </p:pic>
      <p:pic>
        <p:nvPicPr>
          <p:cNvPr id="68" name="图片 67"/>
          <p:cNvPicPr>
            <a:picLocks noChangeAspect="1"/>
          </p:cNvPicPr>
          <p:nvPr/>
        </p:nvPicPr>
        <p:blipFill>
          <a:blip r:embed="rId6">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tretch>
            <a:fillRect/>
          </a:stretch>
        </p:blipFill>
        <p:spPr>
          <a:xfrm>
            <a:off x="5506846" y="4470376"/>
            <a:ext cx="1307072" cy="1307072"/>
          </a:xfrm>
          <a:prstGeom prst="rect">
            <a:avLst/>
          </a:prstGeom>
        </p:spPr>
      </p:pic>
      <p:pic>
        <p:nvPicPr>
          <p:cNvPr id="70" name="图片 69"/>
          <p:cNvPicPr>
            <a:picLocks noChangeAspect="1"/>
          </p:cNvPicPr>
          <p:nvPr/>
        </p:nvPicPr>
        <p:blipFill>
          <a:blip r:embed="rId8">
            <a:extLst>
              <a:ext uri="{BEBA8EAE-BF5A-486C-A8C5-ECC9F3942E4B}">
                <a14:imgProps xmlns:a14="http://schemas.microsoft.com/office/drawing/2010/main">
                  <a14:imgLayer r:embed="rId9">
                    <a14:imgEffect>
                      <a14:artisticTexturizer/>
                    </a14:imgEffect>
                  </a14:imgLayer>
                </a14:imgProps>
              </a:ext>
              <a:ext uri="{28A0092B-C50C-407E-A947-70E740481C1C}">
                <a14:useLocalDpi xmlns:a14="http://schemas.microsoft.com/office/drawing/2010/main" val="0"/>
              </a:ext>
            </a:extLst>
          </a:blip>
          <a:stretch>
            <a:fillRect/>
          </a:stretch>
        </p:blipFill>
        <p:spPr>
          <a:xfrm>
            <a:off x="5362937" y="1224393"/>
            <a:ext cx="1152381" cy="1152381"/>
          </a:xfrm>
          <a:prstGeom prst="rect">
            <a:avLst/>
          </a:prstGeom>
        </p:spPr>
      </p:pic>
      <p:pic>
        <p:nvPicPr>
          <p:cNvPr id="71" name="图片 70"/>
          <p:cNvPicPr>
            <a:picLocks noChangeAspect="1"/>
          </p:cNvPicPr>
          <p:nvPr/>
        </p:nvPicPr>
        <p:blipFill>
          <a:blip r:embed="rId10">
            <a:extLst>
              <a:ext uri="{BEBA8EAE-BF5A-486C-A8C5-ECC9F3942E4B}">
                <a14:imgProps xmlns:a14="http://schemas.microsoft.com/office/drawing/2010/main">
                  <a14:imgLayer r:embed="rId11">
                    <a14:imgEffect>
                      <a14:artisticTexturizer/>
                    </a14:imgEffect>
                  </a14:imgLayer>
                </a14:imgProps>
              </a:ext>
              <a:ext uri="{28A0092B-C50C-407E-A947-70E740481C1C}">
                <a14:useLocalDpi xmlns:a14="http://schemas.microsoft.com/office/drawing/2010/main" val="0"/>
              </a:ext>
            </a:extLst>
          </a:blip>
          <a:stretch>
            <a:fillRect/>
          </a:stretch>
        </p:blipFill>
        <p:spPr>
          <a:xfrm>
            <a:off x="7441438" y="1134862"/>
            <a:ext cx="1152381" cy="1152381"/>
          </a:xfrm>
          <a:prstGeom prst="rect">
            <a:avLst/>
          </a:prstGeom>
        </p:spPr>
      </p:pic>
      <p:pic>
        <p:nvPicPr>
          <p:cNvPr id="72" name="图片 71"/>
          <p:cNvPicPr>
            <a:picLocks noChangeAspect="1"/>
          </p:cNvPicPr>
          <p:nvPr/>
        </p:nvPicPr>
        <p:blipFill>
          <a:blip r:embed="rId12">
            <a:extLst>
              <a:ext uri="{BEBA8EAE-BF5A-486C-A8C5-ECC9F3942E4B}">
                <a14:imgProps xmlns:a14="http://schemas.microsoft.com/office/drawing/2010/main">
                  <a14:imgLayer r:embed="rId13">
                    <a14:imgEffect>
                      <a14:artisticTexturizer/>
                    </a14:imgEffect>
                  </a14:imgLayer>
                </a14:imgProps>
              </a:ext>
              <a:ext uri="{28A0092B-C50C-407E-A947-70E740481C1C}">
                <a14:useLocalDpi xmlns:a14="http://schemas.microsoft.com/office/drawing/2010/main" val="0"/>
              </a:ext>
            </a:extLst>
          </a:blip>
          <a:stretch>
            <a:fillRect/>
          </a:stretch>
        </p:blipFill>
        <p:spPr>
          <a:xfrm rot="21383059">
            <a:off x="8746080" y="2163988"/>
            <a:ext cx="1152381" cy="1152381"/>
          </a:xfrm>
          <a:prstGeom prst="rect">
            <a:avLst/>
          </a:prstGeom>
        </p:spPr>
      </p:pic>
      <p:pic>
        <p:nvPicPr>
          <p:cNvPr id="73" name="图片 72"/>
          <p:cNvPicPr>
            <a:picLocks noChangeAspect="1"/>
          </p:cNvPicPr>
          <p:nvPr/>
        </p:nvPicPr>
        <p:blipFill>
          <a:blip r:embed="rId14">
            <a:extLst>
              <a:ext uri="{BEBA8EAE-BF5A-486C-A8C5-ECC9F3942E4B}">
                <a14:imgProps xmlns:a14="http://schemas.microsoft.com/office/drawing/2010/main">
                  <a14:imgLayer r:embed="rId15">
                    <a14:imgEffect>
                      <a14:artisticTexturizer/>
                    </a14:imgEffect>
                  </a14:imgLayer>
                </a14:imgProps>
              </a:ext>
              <a:ext uri="{28A0092B-C50C-407E-A947-70E740481C1C}">
                <a14:useLocalDpi xmlns:a14="http://schemas.microsoft.com/office/drawing/2010/main" val="0"/>
              </a:ext>
            </a:extLst>
          </a:blip>
          <a:stretch>
            <a:fillRect/>
          </a:stretch>
        </p:blipFill>
        <p:spPr>
          <a:xfrm>
            <a:off x="7441438" y="3005613"/>
            <a:ext cx="1152381" cy="1152381"/>
          </a:xfrm>
          <a:prstGeom prst="rect">
            <a:avLst/>
          </a:prstGeom>
        </p:spPr>
      </p:pic>
      <p:pic>
        <p:nvPicPr>
          <p:cNvPr id="74" name="图片 73"/>
          <p:cNvPicPr>
            <a:picLocks noChangeAspect="1"/>
          </p:cNvPicPr>
          <p:nvPr/>
        </p:nvPicPr>
        <p:blipFill>
          <a:blip r:embed="rId16">
            <a:extLst>
              <a:ext uri="{BEBA8EAE-BF5A-486C-A8C5-ECC9F3942E4B}">
                <a14:imgProps xmlns:a14="http://schemas.microsoft.com/office/drawing/2010/main">
                  <a14:imgLayer r:embed="rId17">
                    <a14:imgEffect>
                      <a14:artisticTexturizer/>
                    </a14:imgEffect>
                  </a14:imgLayer>
                </a14:imgProps>
              </a:ext>
              <a:ext uri="{28A0092B-C50C-407E-A947-70E740481C1C}">
                <a14:useLocalDpi xmlns:a14="http://schemas.microsoft.com/office/drawing/2010/main" val="0"/>
              </a:ext>
            </a:extLst>
          </a:blip>
          <a:stretch>
            <a:fillRect/>
          </a:stretch>
        </p:blipFill>
        <p:spPr>
          <a:xfrm>
            <a:off x="5497704" y="2964279"/>
            <a:ext cx="1152381" cy="1152381"/>
          </a:xfrm>
          <a:prstGeom prst="rect">
            <a:avLst/>
          </a:prstGeom>
        </p:spPr>
      </p:pic>
      <p:pic>
        <p:nvPicPr>
          <p:cNvPr id="75" name="图片 74"/>
          <p:cNvPicPr>
            <a:picLocks noChangeAspect="1"/>
          </p:cNvPicPr>
          <p:nvPr/>
        </p:nvPicPr>
        <p:blipFill>
          <a:blip r:embed="rId18">
            <a:extLst>
              <a:ext uri="{BEBA8EAE-BF5A-486C-A8C5-ECC9F3942E4B}">
                <a14:imgProps xmlns:a14="http://schemas.microsoft.com/office/drawing/2010/main">
                  <a14:imgLayer r:embed="rId19">
                    <a14:imgEffect>
                      <a14:artisticTexturizer/>
                    </a14:imgEffect>
                  </a14:imgLayer>
                </a14:imgProps>
              </a:ext>
              <a:ext uri="{28A0092B-C50C-407E-A947-70E740481C1C}">
                <a14:useLocalDpi xmlns:a14="http://schemas.microsoft.com/office/drawing/2010/main" val="0"/>
              </a:ext>
            </a:extLst>
          </a:blip>
          <a:stretch>
            <a:fillRect/>
          </a:stretch>
        </p:blipFill>
        <p:spPr>
          <a:xfrm>
            <a:off x="3407208" y="2923152"/>
            <a:ext cx="1152381" cy="1152381"/>
          </a:xfrm>
          <a:prstGeom prst="rect">
            <a:avLst/>
          </a:prstGeom>
        </p:spPr>
      </p:pic>
      <p:pic>
        <p:nvPicPr>
          <p:cNvPr id="76" name="图片 75"/>
          <p:cNvPicPr>
            <a:picLocks noChangeAspect="1"/>
          </p:cNvPicPr>
          <p:nvPr/>
        </p:nvPicPr>
        <p:blipFill>
          <a:blip r:embed="rId20">
            <a:extLst>
              <a:ext uri="{BEBA8EAE-BF5A-486C-A8C5-ECC9F3942E4B}">
                <a14:imgProps xmlns:a14="http://schemas.microsoft.com/office/drawing/2010/main">
                  <a14:imgLayer r:embed="rId21">
                    <a14:imgEffect>
                      <a14:artisticTexturizer/>
                    </a14:imgEffect>
                  </a14:imgLayer>
                </a14:imgProps>
              </a:ext>
              <a:ext uri="{28A0092B-C50C-407E-A947-70E740481C1C}">
                <a14:useLocalDpi xmlns:a14="http://schemas.microsoft.com/office/drawing/2010/main" val="0"/>
              </a:ext>
            </a:extLst>
          </a:blip>
          <a:stretch>
            <a:fillRect/>
          </a:stretch>
        </p:blipFill>
        <p:spPr>
          <a:xfrm>
            <a:off x="2043592" y="3581803"/>
            <a:ext cx="1152381" cy="1152381"/>
          </a:xfrm>
          <a:prstGeom prst="rect">
            <a:avLst/>
          </a:prstGeom>
        </p:spPr>
      </p:pic>
      <p:pic>
        <p:nvPicPr>
          <p:cNvPr id="8" name="图片 7"/>
          <p:cNvPicPr>
            <a:picLocks noChangeAspect="1"/>
          </p:cNvPicPr>
          <p:nvPr/>
        </p:nvPicPr>
        <p:blipFill>
          <a:blip r:embed="rId22">
            <a:extLst>
              <a:ext uri="{BEBA8EAE-BF5A-486C-A8C5-ECC9F3942E4B}">
                <a14:imgProps xmlns:a14="http://schemas.microsoft.com/office/drawing/2010/main">
                  <a14:imgLayer r:embed="rId23">
                    <a14:imgEffect>
                      <a14:artisticTexturizer/>
                    </a14:imgEffect>
                  </a14:imgLayer>
                </a14:imgProps>
              </a:ext>
              <a:ext uri="{28A0092B-C50C-407E-A947-70E740481C1C}">
                <a14:useLocalDpi xmlns:a14="http://schemas.microsoft.com/office/drawing/2010/main" val="0"/>
              </a:ext>
            </a:extLst>
          </a:blip>
          <a:stretch>
            <a:fillRect/>
          </a:stretch>
        </p:blipFill>
        <p:spPr>
          <a:xfrm>
            <a:off x="3483644" y="4603564"/>
            <a:ext cx="1117563" cy="1117563"/>
          </a:xfrm>
          <a:prstGeom prst="rect">
            <a:avLst/>
          </a:prstGeom>
        </p:spPr>
      </p:pic>
      <p:pic>
        <p:nvPicPr>
          <p:cNvPr id="40" name="图片 39"/>
          <p:cNvPicPr>
            <a:picLocks noChangeAspect="1"/>
          </p:cNvPicPr>
          <p:nvPr/>
        </p:nvPicPr>
        <p:blipFill>
          <a:blip r:embed="rId24">
            <a:extLst>
              <a:ext uri="{BEBA8EAE-BF5A-486C-A8C5-ECC9F3942E4B}">
                <a14:imgProps xmlns:a14="http://schemas.microsoft.com/office/drawing/2010/main">
                  <a14:imgLayer r:embed="rId25">
                    <a14:imgEffect>
                      <a14:artisticTexturizer/>
                    </a14:imgEffect>
                  </a14:imgLayer>
                </a14:imgProps>
              </a:ext>
              <a:ext uri="{28A0092B-C50C-407E-A947-70E740481C1C}">
                <a14:useLocalDpi xmlns:a14="http://schemas.microsoft.com/office/drawing/2010/main" val="0"/>
              </a:ext>
            </a:extLst>
          </a:blip>
          <a:stretch>
            <a:fillRect/>
          </a:stretch>
        </p:blipFill>
        <p:spPr>
          <a:xfrm>
            <a:off x="7441438" y="4536610"/>
            <a:ext cx="1152381" cy="115238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4800" dirty="0" smtClean="0">
                <a:cs typeface="+mn-ea"/>
                <a:sym typeface="+mn-lt"/>
              </a:rPr>
              <a:t>11</a:t>
            </a:r>
            <a:r>
              <a:rPr lang="zh-CN" altLang="en-US" sz="4800" dirty="0" smtClean="0">
                <a:cs typeface="+mn-ea"/>
                <a:sym typeface="+mn-lt"/>
              </a:rPr>
              <a:t>年</a:t>
            </a:r>
            <a:r>
              <a:rPr lang="en-US" altLang="zh-CN" sz="4800" dirty="0">
                <a:cs typeface="+mn-ea"/>
                <a:sym typeface="+mn-lt"/>
              </a:rPr>
              <a:t>+</a:t>
            </a:r>
            <a:r>
              <a:rPr lang="zh-CN" altLang="en-US" sz="4800" dirty="0">
                <a:cs typeface="+mn-ea"/>
                <a:sym typeface="+mn-lt"/>
              </a:rPr>
              <a:t>兼容技术积累与严苛测试</a:t>
            </a:r>
            <a:r>
              <a:rPr lang="en-US" altLang="zh-CN" dirty="0">
                <a:cs typeface="+mn-ea"/>
                <a:sym typeface="+mn-lt"/>
              </a:rPr>
              <a:t>,</a:t>
            </a:r>
            <a:br>
              <a:rPr lang="en-US" altLang="zh-CN" dirty="0">
                <a:cs typeface="+mn-ea"/>
                <a:sym typeface="+mn-lt"/>
              </a:rPr>
            </a:br>
            <a:r>
              <a:rPr lang="zh-CN" altLang="en-US" dirty="0">
                <a:solidFill>
                  <a:schemeClr val="bg1">
                    <a:lumMod val="50000"/>
                  </a:schemeClr>
                </a:solidFill>
                <a:cs typeface="+mn-ea"/>
                <a:sym typeface="+mn-lt"/>
              </a:rPr>
              <a:t>解决丢包、误码和</a:t>
            </a:r>
            <a:r>
              <a:rPr lang="en-US" altLang="zh-CN" dirty="0">
                <a:solidFill>
                  <a:schemeClr val="bg1">
                    <a:lumMod val="50000"/>
                  </a:schemeClr>
                </a:solidFill>
                <a:cs typeface="+mn-ea"/>
                <a:sym typeface="+mn-lt"/>
              </a:rPr>
              <a:t>CRC</a:t>
            </a:r>
            <a:r>
              <a:rPr lang="zh-CN" altLang="en-US" dirty="0">
                <a:solidFill>
                  <a:schemeClr val="bg1">
                    <a:lumMod val="50000"/>
                  </a:schemeClr>
                </a:solidFill>
                <a:cs typeface="+mn-ea"/>
                <a:sym typeface="+mn-lt"/>
              </a:rPr>
              <a:t>报错等一系列</a:t>
            </a:r>
            <a:r>
              <a:rPr lang="zh-CN" altLang="en-US" dirty="0" smtClean="0">
                <a:solidFill>
                  <a:schemeClr val="bg1">
                    <a:lumMod val="50000"/>
                  </a:schemeClr>
                </a:solidFill>
                <a:cs typeface="+mn-ea"/>
                <a:sym typeface="+mn-lt"/>
              </a:rPr>
              <a:t>难题</a:t>
            </a:r>
            <a:endParaRPr lang="zh-CN" altLang="en-US" dirty="0"/>
          </a:p>
        </p:txBody>
      </p:sp>
      <p:sp>
        <p:nvSpPr>
          <p:cNvPr id="4" name="文本框 3"/>
          <p:cNvSpPr txBox="1"/>
          <p:nvPr/>
        </p:nvSpPr>
        <p:spPr>
          <a:xfrm>
            <a:off x="1768814" y="2144293"/>
            <a:ext cx="460649" cy="737235"/>
          </a:xfrm>
          <a:prstGeom prst="rect">
            <a:avLst/>
          </a:prstGeom>
          <a:noFill/>
        </p:spPr>
        <p:txBody>
          <a:bodyPr wrap="square" rtlCol="0">
            <a:spAutoFit/>
          </a:bodyPr>
          <a:lstStyle/>
          <a:p>
            <a:r>
              <a:rPr lang="en-US" altLang="zh-CN" sz="2100" dirty="0" smtClean="0">
                <a:solidFill>
                  <a:schemeClr val="bg1"/>
                </a:solidFill>
                <a:cs typeface="+mn-ea"/>
                <a:sym typeface="+mn-lt"/>
              </a:rPr>
              <a:t>15</a:t>
            </a:r>
            <a:endParaRPr lang="zh-CN" altLang="en-US" sz="2100" dirty="0">
              <a:solidFill>
                <a:schemeClr val="bg1"/>
              </a:solidFill>
              <a:cs typeface="+mn-ea"/>
              <a:sym typeface="+mn-lt"/>
            </a:endParaRPr>
          </a:p>
        </p:txBody>
      </p:sp>
      <p:graphicFrame>
        <p:nvGraphicFramePr>
          <p:cNvPr id="5" name="表格 4"/>
          <p:cNvGraphicFramePr>
            <a:graphicFrameLocks noGrp="1"/>
          </p:cNvGraphicFramePr>
          <p:nvPr>
            <p:custDataLst>
              <p:tags r:id="rId1"/>
            </p:custDataLst>
          </p:nvPr>
        </p:nvGraphicFramePr>
        <p:xfrm>
          <a:off x="1589018" y="2547319"/>
          <a:ext cx="4608195" cy="3450590"/>
        </p:xfrm>
        <a:graphic>
          <a:graphicData uri="http://schemas.openxmlformats.org/drawingml/2006/table">
            <a:tbl>
              <a:tblPr/>
              <a:tblGrid>
                <a:gridCol w="631190">
                  <a:extLst>
                    <a:ext uri="{9D8B030D-6E8A-4147-A177-3AD203B41FA5}">
                      <a16:colId xmlns:a16="http://schemas.microsoft.com/office/drawing/2014/main" val="20000"/>
                    </a:ext>
                  </a:extLst>
                </a:gridCol>
                <a:gridCol w="1812925">
                  <a:extLst>
                    <a:ext uri="{9D8B030D-6E8A-4147-A177-3AD203B41FA5}">
                      <a16:colId xmlns:a16="http://schemas.microsoft.com/office/drawing/2014/main" val="20001"/>
                    </a:ext>
                  </a:extLst>
                </a:gridCol>
                <a:gridCol w="867410">
                  <a:extLst>
                    <a:ext uri="{9D8B030D-6E8A-4147-A177-3AD203B41FA5}">
                      <a16:colId xmlns:a16="http://schemas.microsoft.com/office/drawing/2014/main" val="20002"/>
                    </a:ext>
                  </a:extLst>
                </a:gridCol>
                <a:gridCol w="1296670">
                  <a:extLst>
                    <a:ext uri="{9D8B030D-6E8A-4147-A177-3AD203B41FA5}">
                      <a16:colId xmlns:a16="http://schemas.microsoft.com/office/drawing/2014/main" val="20003"/>
                    </a:ext>
                  </a:extLst>
                </a:gridCol>
              </a:tblGrid>
              <a:tr h="313690">
                <a:tc>
                  <a:txBody>
                    <a:bodyPr/>
                    <a:lstStyle/>
                    <a:p>
                      <a:pPr algn="ctr" fontAlgn="t"/>
                      <a:r>
                        <a:rPr lang="en-US" sz="1200" b="1" i="0" u="none" strike="noStrike" dirty="0" err="1">
                          <a:solidFill>
                            <a:schemeClr val="bg1">
                              <a:lumMod val="50000"/>
                            </a:schemeClr>
                          </a:solidFill>
                          <a:latin typeface="微软雅黑" panose="020B0503020204020204" charset="-122"/>
                        </a:rPr>
                        <a:t>编号</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测试项</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dirty="0" err="1" smtClean="0">
                          <a:solidFill>
                            <a:schemeClr val="bg1">
                              <a:lumMod val="50000"/>
                            </a:schemeClr>
                          </a:solidFill>
                          <a:latin typeface="微软雅黑" panose="020B0503020204020204" charset="-122"/>
                        </a:rPr>
                        <a:t>必选</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1" i="0" u="none" strike="noStrike">
                          <a:solidFill>
                            <a:schemeClr val="bg1">
                              <a:lumMod val="50000"/>
                            </a:schemeClr>
                          </a:solidFill>
                          <a:latin typeface="微软雅黑" panose="020B0503020204020204" charset="-122"/>
                        </a:rPr>
                        <a:t>测试结果</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3690">
                <a:tc>
                  <a:txBody>
                    <a:bodyPr/>
                    <a:lstStyle/>
                    <a:p>
                      <a:pPr algn="ctr" fontAlgn="t"/>
                      <a:r>
                        <a:rPr lang="en-US" sz="1200" b="1" i="0" u="none" strike="noStrike">
                          <a:solidFill>
                            <a:schemeClr val="bg1">
                              <a:lumMod val="50000"/>
                            </a:schemeClr>
                          </a:solidFill>
                          <a:latin typeface="微软雅黑" panose="020B0503020204020204" charset="-122"/>
                        </a:rPr>
                        <a:t>1</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连续读写 EEPROM 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3690">
                <a:tc>
                  <a:txBody>
                    <a:bodyPr/>
                    <a:lstStyle/>
                    <a:p>
                      <a:pPr algn="ctr" fontAlgn="t"/>
                      <a:r>
                        <a:rPr lang="en-US" sz="1200" b="1" i="0" u="none" strike="noStrike">
                          <a:solidFill>
                            <a:schemeClr val="bg1">
                              <a:lumMod val="50000"/>
                            </a:schemeClr>
                          </a:solidFill>
                          <a:latin typeface="微软雅黑" panose="020B0503020204020204" charset="-122"/>
                        </a:rPr>
                        <a:t>2</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兼容性测试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690">
                <a:tc>
                  <a:txBody>
                    <a:bodyPr/>
                    <a:lstStyle/>
                    <a:p>
                      <a:pPr algn="ctr" fontAlgn="t"/>
                      <a:r>
                        <a:rPr lang="en-US" sz="1200" b="1" i="0" u="none" strike="noStrike">
                          <a:solidFill>
                            <a:schemeClr val="bg1">
                              <a:lumMod val="50000"/>
                            </a:schemeClr>
                          </a:solidFill>
                          <a:latin typeface="微软雅黑" panose="020B0503020204020204" charset="-122"/>
                        </a:rPr>
                        <a:t>3</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连通性测试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690">
                <a:tc>
                  <a:txBody>
                    <a:bodyPr/>
                    <a:lstStyle/>
                    <a:p>
                      <a:pPr algn="ctr" fontAlgn="t"/>
                      <a:r>
                        <a:rPr lang="en-US" sz="1200" b="1" i="0" u="none" strike="noStrike">
                          <a:solidFill>
                            <a:schemeClr val="bg1">
                              <a:lumMod val="50000"/>
                            </a:schemeClr>
                          </a:solidFill>
                          <a:latin typeface="微软雅黑" panose="020B0503020204020204" charset="-122"/>
                        </a:rPr>
                        <a:t>4</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插拔测试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3690">
                <a:tc>
                  <a:txBody>
                    <a:bodyPr/>
                    <a:lstStyle/>
                    <a:p>
                      <a:pPr algn="ctr" fontAlgn="t"/>
                      <a:r>
                        <a:rPr lang="en-US" sz="1200" b="1" i="0" u="none" strike="noStrike">
                          <a:solidFill>
                            <a:schemeClr val="bg1">
                              <a:lumMod val="50000"/>
                            </a:schemeClr>
                          </a:solidFill>
                          <a:latin typeface="微软雅黑" panose="020B0503020204020204" charset="-122"/>
                        </a:rPr>
                        <a:t>5</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sz="1200" b="0" i="0" u="none" strike="noStrike">
                          <a:solidFill>
                            <a:schemeClr val="bg1">
                              <a:lumMod val="50000"/>
                            </a:schemeClr>
                          </a:solidFill>
                          <a:latin typeface="微软雅黑" panose="020B0503020204020204" charset="-122"/>
                        </a:rPr>
                        <a:t>模块上交换机重启测试</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3690">
                <a:tc>
                  <a:txBody>
                    <a:bodyPr/>
                    <a:lstStyle/>
                    <a:p>
                      <a:pPr algn="ctr" fontAlgn="t"/>
                      <a:r>
                        <a:rPr lang="en-US" sz="1200" b="1" i="0" u="none" strike="noStrike">
                          <a:solidFill>
                            <a:schemeClr val="bg1">
                              <a:lumMod val="50000"/>
                            </a:schemeClr>
                          </a:solidFill>
                          <a:latin typeface="微软雅黑" panose="020B0503020204020204" charset="-122"/>
                        </a:rPr>
                        <a:t>6</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端口协商测试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3690">
                <a:tc>
                  <a:txBody>
                    <a:bodyPr/>
                    <a:lstStyle/>
                    <a:p>
                      <a:pPr algn="ctr" fontAlgn="t"/>
                      <a:r>
                        <a:rPr lang="en-US" sz="1200" b="1" i="0" u="none" strike="noStrike">
                          <a:solidFill>
                            <a:schemeClr val="bg1">
                              <a:lumMod val="50000"/>
                            </a:schemeClr>
                          </a:solidFill>
                          <a:latin typeface="微软雅黑" panose="020B0503020204020204" charset="-122"/>
                        </a:rPr>
                        <a:t>7</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数字诊断功能测试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3690">
                <a:tc>
                  <a:txBody>
                    <a:bodyPr/>
                    <a:lstStyle/>
                    <a:p>
                      <a:pPr algn="ctr" fontAlgn="t"/>
                      <a:r>
                        <a:rPr lang="en-US" sz="1200" b="1" i="0" u="none" strike="noStrike">
                          <a:solidFill>
                            <a:schemeClr val="bg1">
                              <a:lumMod val="50000"/>
                            </a:schemeClr>
                          </a:solidFill>
                          <a:latin typeface="微软雅黑" panose="020B0503020204020204" charset="-122"/>
                        </a:rPr>
                        <a:t>8</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基本信息查询测试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3690">
                <a:tc>
                  <a:txBody>
                    <a:bodyPr/>
                    <a:lstStyle/>
                    <a:p>
                      <a:pPr algn="ctr" fontAlgn="t"/>
                      <a:r>
                        <a:rPr lang="en-US" sz="1200" b="1" i="0" u="none" strike="noStrike">
                          <a:solidFill>
                            <a:schemeClr val="bg1">
                              <a:lumMod val="50000"/>
                            </a:schemeClr>
                          </a:solidFill>
                          <a:latin typeface="微软雅黑" panose="020B0503020204020204" charset="-122"/>
                        </a:rPr>
                        <a:t>9</a:t>
                      </a:r>
                      <a:endParaRPr lang="zh-CN" sz="1200" b="1"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chemeClr val="bg1">
                              <a:lumMod val="50000"/>
                            </a:schemeClr>
                          </a:solidFill>
                          <a:latin typeface="微软雅黑" panose="020B0503020204020204" charset="-122"/>
                        </a:rPr>
                        <a:t>重载 100%流量测试</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PASS</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3690">
                <a:tc>
                  <a:txBody>
                    <a:bodyPr/>
                    <a:lstStyle/>
                    <a:p>
                      <a:pPr algn="ctr" fontAlgn="t"/>
                      <a:r>
                        <a:rPr lang="en-US" sz="1200" b="1" i="0" u="none" strike="noStrike" dirty="0">
                          <a:solidFill>
                            <a:schemeClr val="bg1">
                              <a:lumMod val="50000"/>
                            </a:schemeClr>
                          </a:solidFill>
                          <a:latin typeface="微软雅黑" panose="020B0503020204020204" charset="-122"/>
                        </a:rPr>
                        <a:t>10</a:t>
                      </a:r>
                      <a:endParaRPr lang="zh-CN" sz="1200" b="1"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err="1">
                          <a:solidFill>
                            <a:schemeClr val="bg1">
                              <a:lumMod val="50000"/>
                            </a:schemeClr>
                          </a:solidFill>
                          <a:latin typeface="微软雅黑" panose="020B0503020204020204" charset="-122"/>
                        </a:rPr>
                        <a:t>轻载</a:t>
                      </a:r>
                      <a:r>
                        <a:rPr lang="en-US" sz="1200" b="0" i="0" u="none" strike="noStrike" dirty="0">
                          <a:solidFill>
                            <a:schemeClr val="bg1">
                              <a:lumMod val="50000"/>
                            </a:schemeClr>
                          </a:solidFill>
                          <a:latin typeface="微软雅黑" panose="020B0503020204020204" charset="-122"/>
                        </a:rPr>
                        <a:t> 10%流量测试</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a:solidFill>
                            <a:schemeClr val="bg1">
                              <a:lumMod val="50000"/>
                            </a:schemeClr>
                          </a:solidFill>
                          <a:latin typeface="微软雅黑" panose="020B0503020204020204" charset="-122"/>
                        </a:rPr>
                        <a:t>√</a:t>
                      </a:r>
                      <a:endParaRPr lang="zh-CN" sz="1200" b="0" i="0" u="none" strike="noStrike">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chemeClr val="bg1">
                              <a:lumMod val="50000"/>
                            </a:schemeClr>
                          </a:solidFill>
                          <a:latin typeface="微软雅黑" panose="020B0503020204020204" charset="-122"/>
                        </a:rPr>
                        <a:t>PASS</a:t>
                      </a:r>
                      <a:endParaRPr lang="zh-CN" sz="1200" b="0" i="0" u="none" strike="noStrike" dirty="0">
                        <a:solidFill>
                          <a:schemeClr val="bg1">
                            <a:lumMod val="50000"/>
                          </a:schemeClr>
                        </a:solidFill>
                        <a:latin typeface="微软雅黑" panose="020B0503020204020204" charset="-122"/>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9"/>
          <p:cNvSpPr txBox="1"/>
          <p:nvPr/>
        </p:nvSpPr>
        <p:spPr>
          <a:xfrm>
            <a:off x="2333329" y="2226906"/>
            <a:ext cx="3755572" cy="275590"/>
          </a:xfrm>
          <a:prstGeom prst="rect">
            <a:avLst/>
          </a:prstGeom>
          <a:noFill/>
        </p:spPr>
        <p:txBody>
          <a:bodyPr wrap="square" rtlCol="0">
            <a:spAutoFit/>
          </a:bodyPr>
          <a:lstStyle/>
          <a:p>
            <a:r>
              <a:rPr lang="zh-CN" altLang="en-US" sz="1200" dirty="0" smtClean="0"/>
              <a:t>兼容性测试项及报告摘要</a:t>
            </a:r>
            <a:endParaRPr lang="zh-CN" altLang="en-US" sz="1200" dirty="0"/>
          </a:p>
        </p:txBody>
      </p:sp>
      <p:pic>
        <p:nvPicPr>
          <p:cNvPr id="7" name="Picture 1"/>
          <p:cNvPicPr>
            <a:picLocks noChangeAspect="1" noChangeArrowheads="1"/>
          </p:cNvPicPr>
          <p:nvPr/>
        </p:nvPicPr>
        <p:blipFill>
          <a:blip r:embed="rId4" cstate="screen"/>
          <a:srcRect/>
          <a:stretch>
            <a:fillRect/>
          </a:stretch>
        </p:blipFill>
        <p:spPr bwMode="auto">
          <a:xfrm>
            <a:off x="8008324" y="3890743"/>
            <a:ext cx="2070128" cy="1023257"/>
          </a:xfrm>
          <a:prstGeom prst="rect">
            <a:avLst/>
          </a:prstGeom>
          <a:noFill/>
          <a:ln w="9525">
            <a:noFill/>
            <a:miter lim="800000"/>
            <a:headEnd/>
            <a:tailEnd/>
          </a:ln>
        </p:spPr>
      </p:pic>
      <p:pic>
        <p:nvPicPr>
          <p:cNvPr id="8" name="Picture 2"/>
          <p:cNvPicPr>
            <a:picLocks noChangeAspect="1" noChangeArrowheads="1"/>
          </p:cNvPicPr>
          <p:nvPr/>
        </p:nvPicPr>
        <p:blipFill>
          <a:blip r:embed="rId5" cstate="screen"/>
          <a:srcRect/>
          <a:stretch>
            <a:fillRect/>
          </a:stretch>
        </p:blipFill>
        <p:spPr bwMode="auto">
          <a:xfrm>
            <a:off x="6463438" y="2519822"/>
            <a:ext cx="1854440" cy="1229405"/>
          </a:xfrm>
          <a:prstGeom prst="rect">
            <a:avLst/>
          </a:prstGeom>
          <a:noFill/>
          <a:ln w="9525">
            <a:noFill/>
            <a:miter lim="800000"/>
            <a:headEnd/>
            <a:tailEnd/>
          </a:ln>
        </p:spPr>
      </p:pic>
      <p:pic>
        <p:nvPicPr>
          <p:cNvPr id="9" name="Picture 3"/>
          <p:cNvPicPr>
            <a:picLocks noChangeAspect="1" noChangeArrowheads="1"/>
          </p:cNvPicPr>
          <p:nvPr/>
        </p:nvPicPr>
        <p:blipFill>
          <a:blip r:embed="rId6" cstate="screen"/>
          <a:srcRect/>
          <a:stretch>
            <a:fillRect/>
          </a:stretch>
        </p:blipFill>
        <p:spPr bwMode="auto">
          <a:xfrm>
            <a:off x="6464456" y="3886152"/>
            <a:ext cx="1246415" cy="1047563"/>
          </a:xfrm>
          <a:prstGeom prst="rect">
            <a:avLst/>
          </a:prstGeom>
          <a:noFill/>
          <a:ln w="9525">
            <a:noFill/>
            <a:miter lim="800000"/>
            <a:headEnd/>
            <a:tailEnd/>
          </a:ln>
        </p:spPr>
      </p:pic>
      <p:pic>
        <p:nvPicPr>
          <p:cNvPr id="10" name="Picture 4"/>
          <p:cNvPicPr>
            <a:picLocks noChangeAspect="1" noChangeArrowheads="1"/>
          </p:cNvPicPr>
          <p:nvPr/>
        </p:nvPicPr>
        <p:blipFill>
          <a:blip r:embed="rId7" cstate="screen"/>
          <a:srcRect/>
          <a:stretch>
            <a:fillRect/>
          </a:stretch>
        </p:blipFill>
        <p:spPr bwMode="auto">
          <a:xfrm>
            <a:off x="7994580" y="5066910"/>
            <a:ext cx="2089379" cy="946547"/>
          </a:xfrm>
          <a:prstGeom prst="rect">
            <a:avLst/>
          </a:prstGeom>
          <a:noFill/>
          <a:ln w="9525">
            <a:noFill/>
            <a:miter lim="800000"/>
            <a:headEnd/>
            <a:tailEnd/>
          </a:ln>
        </p:spPr>
      </p:pic>
      <p:pic>
        <p:nvPicPr>
          <p:cNvPr id="11" name="图片 10"/>
          <p:cNvPicPr>
            <a:picLocks noChangeAspect="1"/>
          </p:cNvPicPr>
          <p:nvPr/>
        </p:nvPicPr>
        <p:blipFill rotWithShape="1">
          <a:blip r:embed="rId8" cstate="screen">
            <a:grayscl/>
            <a:extLst>
              <a:ext uri="{BEBA8EAE-BF5A-486C-A8C5-ECC9F3942E4B}">
                <a14:imgProps xmlns:a14="http://schemas.microsoft.com/office/drawing/2010/main">
                  <a14:imgLayer r:embed="rId9">
                    <a14:imgEffect>
                      <a14:brightnessContrast bright="20000" contrast="-40000"/>
                    </a14:imgEffect>
                  </a14:imgLayer>
                </a14:imgProps>
              </a:ext>
            </a:extLst>
          </a:blip>
          <a:srcRect/>
          <a:stretch>
            <a:fillRect/>
          </a:stretch>
        </p:blipFill>
        <p:spPr>
          <a:xfrm>
            <a:off x="8441930" y="2489048"/>
            <a:ext cx="1647125" cy="1390807"/>
          </a:xfrm>
          <a:prstGeom prst="rect">
            <a:avLst/>
          </a:prstGeom>
        </p:spPr>
      </p:pic>
      <p:pic>
        <p:nvPicPr>
          <p:cNvPr id="12" name="Picture 5"/>
          <p:cNvPicPr>
            <a:picLocks noChangeAspect="1" noChangeArrowheads="1"/>
          </p:cNvPicPr>
          <p:nvPr/>
        </p:nvPicPr>
        <p:blipFill>
          <a:blip r:embed="rId10" cstate="screen"/>
          <a:srcRect/>
          <a:stretch>
            <a:fillRect/>
          </a:stretch>
        </p:blipFill>
        <p:spPr bwMode="auto">
          <a:xfrm>
            <a:off x="6464134" y="5055515"/>
            <a:ext cx="1257626" cy="979715"/>
          </a:xfrm>
          <a:prstGeom prst="rect">
            <a:avLst/>
          </a:prstGeom>
          <a:noFill/>
          <a:ln w="9525">
            <a:noFill/>
            <a:miter lim="800000"/>
            <a:headEnd/>
            <a:tailEnd/>
          </a:ln>
        </p:spPr>
      </p:pic>
      <p:sp>
        <p:nvSpPr>
          <p:cNvPr id="13" name="TextBox 17"/>
          <p:cNvSpPr txBox="1"/>
          <p:nvPr/>
        </p:nvSpPr>
        <p:spPr>
          <a:xfrm>
            <a:off x="6867222" y="2187128"/>
            <a:ext cx="2835735" cy="275590"/>
          </a:xfrm>
          <a:prstGeom prst="rect">
            <a:avLst/>
          </a:prstGeom>
          <a:noFill/>
        </p:spPr>
        <p:txBody>
          <a:bodyPr wrap="square" rtlCol="0">
            <a:spAutoFit/>
          </a:bodyPr>
          <a:lstStyle/>
          <a:p>
            <a:r>
              <a:rPr lang="zh-CN" altLang="en-US" sz="1200" dirty="0" smtClean="0"/>
              <a:t>兼容交换机主要品牌与上机测试示例</a:t>
            </a:r>
            <a:endParaRPr lang="zh-CN" altLang="en-US" sz="1200" dirty="0"/>
          </a:p>
        </p:txBody>
      </p:sp>
      <p:sp>
        <p:nvSpPr>
          <p:cNvPr id="14" name="矩形 13"/>
          <p:cNvSpPr/>
          <p:nvPr/>
        </p:nvSpPr>
        <p:spPr>
          <a:xfrm>
            <a:off x="6415472" y="2475600"/>
            <a:ext cx="3701143" cy="3570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258425" cy="539750"/>
          </a:xfrm>
        </p:spPr>
        <p:txBody>
          <a:bodyPr>
            <a:normAutofit fontScale="90000"/>
          </a:bodyPr>
          <a:lstStyle/>
          <a:p>
            <a:r>
              <a:rPr lang="zh-CN" altLang="en-US" dirty="0" smtClean="0"/>
              <a:t>部分测试交换机</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28700"/>
            <a:ext cx="9048750" cy="47625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测试设备</a:t>
            </a:r>
            <a:endParaRPr lang="zh-CN" altLang="en-US" dirty="0"/>
          </a:p>
        </p:txBody>
      </p:sp>
      <p:pic>
        <p:nvPicPr>
          <p:cNvPr id="4" name="图片 3" descr="E4490%42~TIO}%1{873LQVB"/>
          <p:cNvPicPr>
            <a:picLocks noChangeAspect="1"/>
          </p:cNvPicPr>
          <p:nvPr/>
        </p:nvPicPr>
        <p:blipFill>
          <a:blip r:embed="rId3" cstate="email"/>
          <a:stretch>
            <a:fillRect/>
          </a:stretch>
        </p:blipFill>
        <p:spPr>
          <a:xfrm>
            <a:off x="882949" y="3566433"/>
            <a:ext cx="3382571" cy="2114617"/>
          </a:xfrm>
          <a:prstGeom prst="rect">
            <a:avLst/>
          </a:prstGeom>
        </p:spPr>
      </p:pic>
      <p:pic>
        <p:nvPicPr>
          <p:cNvPr id="5" name="图片 4" descr="DSC_3346"/>
          <p:cNvPicPr>
            <a:picLocks noChangeAspect="1"/>
          </p:cNvPicPr>
          <p:nvPr/>
        </p:nvPicPr>
        <p:blipFill>
          <a:blip r:embed="rId4" cstate="email"/>
          <a:stretch>
            <a:fillRect/>
          </a:stretch>
        </p:blipFill>
        <p:spPr>
          <a:xfrm>
            <a:off x="4510406" y="3708904"/>
            <a:ext cx="3055845" cy="1972146"/>
          </a:xfrm>
          <a:prstGeom prst="rect">
            <a:avLst/>
          </a:prstGeom>
        </p:spPr>
      </p:pic>
      <p:pic>
        <p:nvPicPr>
          <p:cNvPr id="6" name="图片 5" descr="3M]QDGLPU$B}H8((UTOTN7R"/>
          <p:cNvPicPr>
            <a:picLocks noChangeAspect="1"/>
          </p:cNvPicPr>
          <p:nvPr/>
        </p:nvPicPr>
        <p:blipFill>
          <a:blip r:embed="rId5" cstate="email"/>
          <a:stretch>
            <a:fillRect/>
          </a:stretch>
        </p:blipFill>
        <p:spPr>
          <a:xfrm>
            <a:off x="4510405" y="1398773"/>
            <a:ext cx="3047663" cy="1805255"/>
          </a:xfrm>
          <a:prstGeom prst="rect">
            <a:avLst/>
          </a:prstGeom>
        </p:spPr>
      </p:pic>
      <p:sp>
        <p:nvSpPr>
          <p:cNvPr id="7" name="矩形 6"/>
          <p:cNvSpPr/>
          <p:nvPr/>
        </p:nvSpPr>
        <p:spPr>
          <a:xfrm>
            <a:off x="892474" y="3177408"/>
            <a:ext cx="3412288"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8" name="文本框 9"/>
          <p:cNvSpPr txBox="1"/>
          <p:nvPr/>
        </p:nvSpPr>
        <p:spPr>
          <a:xfrm>
            <a:off x="1909110" y="3188204"/>
            <a:ext cx="1630976"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700" dirty="0">
                <a:solidFill>
                  <a:schemeClr val="bg1"/>
                </a:solidFill>
                <a:latin typeface="微软雅黑" panose="020B0503020204020204" charset="-122"/>
                <a:ea typeface="微软雅黑" panose="020B0503020204020204" charset="-122"/>
              </a:rPr>
              <a:t>兼容性测试平台</a:t>
            </a:r>
          </a:p>
        </p:txBody>
      </p:sp>
      <p:sp>
        <p:nvSpPr>
          <p:cNvPr id="9" name="矩形 8"/>
          <p:cNvSpPr/>
          <p:nvPr/>
        </p:nvSpPr>
        <p:spPr>
          <a:xfrm>
            <a:off x="4500880" y="317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0" name="文本框 11"/>
          <p:cNvSpPr txBox="1"/>
          <p:nvPr/>
        </p:nvSpPr>
        <p:spPr>
          <a:xfrm>
            <a:off x="5236191" y="3173386"/>
            <a:ext cx="2089406"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兼容性测试平台</a:t>
            </a:r>
            <a:r>
              <a:rPr lang="en-US" altLang="zh-CN" dirty="0"/>
              <a:t>2</a:t>
            </a:r>
          </a:p>
        </p:txBody>
      </p:sp>
      <p:sp>
        <p:nvSpPr>
          <p:cNvPr id="11" name="矩形 10"/>
          <p:cNvSpPr/>
          <p:nvPr/>
        </p:nvSpPr>
        <p:spPr>
          <a:xfrm>
            <a:off x="892474" y="5717408"/>
            <a:ext cx="3402965" cy="307665"/>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2" name="矩形 11"/>
          <p:cNvSpPr/>
          <p:nvPr/>
        </p:nvSpPr>
        <p:spPr>
          <a:xfrm>
            <a:off x="4500880" y="5717409"/>
            <a:ext cx="3080387" cy="287968"/>
          </a:xfrm>
          <a:prstGeom prst="rect">
            <a:avLst/>
          </a:pr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sp>
        <p:nvSpPr>
          <p:cNvPr id="13" name="文本框 2"/>
          <p:cNvSpPr txBox="1"/>
          <p:nvPr/>
        </p:nvSpPr>
        <p:spPr>
          <a:xfrm>
            <a:off x="5128548" y="5694268"/>
            <a:ext cx="2304692" cy="353943"/>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示波器整体测试平台</a:t>
            </a:r>
          </a:p>
        </p:txBody>
      </p:sp>
      <p:sp>
        <p:nvSpPr>
          <p:cNvPr id="14" name="文本框 10"/>
          <p:cNvSpPr txBox="1"/>
          <p:nvPr/>
        </p:nvSpPr>
        <p:spPr>
          <a:xfrm>
            <a:off x="2174506" y="5708201"/>
            <a:ext cx="2432685"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实纤测试</a:t>
            </a:r>
          </a:p>
        </p:txBody>
      </p:sp>
      <p:grpSp>
        <p:nvGrpSpPr>
          <p:cNvPr id="15" name="组合 14"/>
          <p:cNvGrpSpPr/>
          <p:nvPr/>
        </p:nvGrpSpPr>
        <p:grpSpPr>
          <a:xfrm>
            <a:off x="7748640" y="1398773"/>
            <a:ext cx="3210879" cy="4626300"/>
            <a:chOff x="8351520" y="1666240"/>
            <a:chExt cx="3149600" cy="4646064"/>
          </a:xfrm>
        </p:grpSpPr>
        <p:pic>
          <p:nvPicPr>
            <p:cNvPr id="16" name="图片 15" descr="DSC_2939"/>
            <p:cNvPicPr>
              <a:picLocks noChangeAspect="1"/>
            </p:cNvPicPr>
            <p:nvPr/>
          </p:nvPicPr>
          <p:blipFill>
            <a:blip r:embed="rId6" cstate="email"/>
            <a:stretch>
              <a:fillRect/>
            </a:stretch>
          </p:blipFill>
          <p:spPr>
            <a:xfrm>
              <a:off x="8354060" y="1666240"/>
              <a:ext cx="3147060" cy="464606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7" name="矩形 16"/>
            <p:cNvSpPr/>
            <p:nvPr/>
          </p:nvSpPr>
          <p:spPr>
            <a:xfrm>
              <a:off x="8351520" y="5974080"/>
              <a:ext cx="3149600" cy="335280"/>
            </a:xfrm>
            <a:prstGeom prst="rect">
              <a:avLst/>
            </a:pr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defTabSz="457200"/>
              <a:endParaRPr lang="zh-CN" altLang="en-US">
                <a:solidFill>
                  <a:schemeClr val="tx1"/>
                </a:solidFill>
              </a:endParaRPr>
            </a:p>
          </p:txBody>
        </p:sp>
      </p:grpSp>
      <p:sp>
        <p:nvSpPr>
          <p:cNvPr id="18" name="文本框 1"/>
          <p:cNvSpPr txBox="1"/>
          <p:nvPr/>
        </p:nvSpPr>
        <p:spPr>
          <a:xfrm>
            <a:off x="8882502" y="5705411"/>
            <a:ext cx="1216660" cy="365760"/>
          </a:xfrm>
          <a:prstGeom prst="rect">
            <a:avLst/>
          </a:prstGeom>
          <a:noFill/>
        </p:spPr>
        <p:txBody>
          <a:bodyPr wrap="square" rtlCol="0">
            <a:spAutoFit/>
          </a:bodyPr>
          <a:lstStyle>
            <a:defPPr>
              <a:defRPr lang="zh-CN"/>
            </a:defPPr>
            <a:lvl1pPr>
              <a:defRPr sz="1700">
                <a:solidFill>
                  <a:schemeClr val="bg1"/>
                </a:solidFill>
                <a:latin typeface="微软雅黑" panose="020B0503020204020204" charset="-122"/>
                <a:ea typeface="微软雅黑" panose="020B0503020204020204" charset="-122"/>
              </a:defRPr>
            </a:lvl1pPr>
          </a:lstStyle>
          <a:p>
            <a:r>
              <a:rPr lang="zh-CN" altLang="en-US" dirty="0"/>
              <a:t>高温测试</a:t>
            </a:r>
          </a:p>
        </p:txBody>
      </p:sp>
      <p:pic>
        <p:nvPicPr>
          <p:cNvPr id="19" name="图片 18" descr="4Q{_V2T9MN0_F`6HZ$I1YGP"/>
          <p:cNvPicPr>
            <a:picLocks noChangeAspect="1"/>
          </p:cNvPicPr>
          <p:nvPr/>
        </p:nvPicPr>
        <p:blipFill>
          <a:blip r:embed="rId7" cstate="email"/>
          <a:stretch>
            <a:fillRect/>
          </a:stretch>
        </p:blipFill>
        <p:spPr>
          <a:xfrm>
            <a:off x="882949" y="1398139"/>
            <a:ext cx="3411123" cy="164263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兼容品牌</a:t>
            </a:r>
            <a:endParaRPr lang="zh-CN" altLang="en-US" dirty="0"/>
          </a:p>
        </p:txBody>
      </p:sp>
      <p:pic>
        <p:nvPicPr>
          <p:cNvPr id="4" name="图片 3"/>
          <p:cNvPicPr>
            <a:picLocks noChangeAspect="1"/>
          </p:cNvPicPr>
          <p:nvPr/>
        </p:nvPicPr>
        <p:blipFill>
          <a:blip r:embed="rId2"/>
          <a:stretch>
            <a:fillRect/>
          </a:stretch>
        </p:blipFill>
        <p:spPr>
          <a:xfrm>
            <a:off x="1108662" y="1306787"/>
            <a:ext cx="9974676" cy="456061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销售体系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04</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团队精英</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产品</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客户</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r>
              <a:rPr lang="zh-CN" altLang="en-US" sz="2000" dirty="0" smtClean="0">
                <a:solidFill>
                  <a:prstClr val="white"/>
                </a:solidFill>
                <a:latin typeface="微软雅黑" panose="020B0503020204020204" charset="-122"/>
                <a:ea typeface="微软雅黑" panose="020B0503020204020204" charset="-122"/>
                <a:cs typeface="+mn-ea"/>
                <a:sym typeface="+mn-lt"/>
              </a:rPr>
              <a:t>售后</a:t>
            </a:r>
            <a:endParaRPr lang="en-US" altLang="zh-CN" sz="2000" dirty="0" smtClean="0">
              <a:solidFill>
                <a:prstClr val="white"/>
              </a:solidFill>
              <a:latin typeface="微软雅黑" panose="020B0503020204020204" charset="-122"/>
              <a:ea typeface="微软雅黑" panose="020B0503020204020204" charset="-122"/>
              <a:cs typeface="+mn-ea"/>
              <a:sym typeface="+mn-lt"/>
            </a:endParaRPr>
          </a:p>
          <a:p>
            <a:pPr marL="342900" indent="-342900">
              <a:buFont typeface="Wingdings" panose="05000000000000000000" pitchFamily="2" charset="2"/>
              <a:buChar char="p"/>
            </a:pP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04</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图片 5" descr="DSC_1223"/>
          <p:cNvPicPr>
            <a:picLocks noChangeAspect="1"/>
          </p:cNvPicPr>
          <p:nvPr/>
        </p:nvPicPr>
        <p:blipFill>
          <a:blip r:embed="rId3" cstate="email"/>
          <a:stretch>
            <a:fillRect/>
          </a:stretch>
        </p:blipFill>
        <p:spPr>
          <a:xfrm>
            <a:off x="4444679" y="1460146"/>
            <a:ext cx="6617021" cy="4437752"/>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 name="标题 1"/>
          <p:cNvSpPr>
            <a:spLocks noGrp="1"/>
          </p:cNvSpPr>
          <p:nvPr>
            <p:ph type="title"/>
          </p:nvPr>
        </p:nvSpPr>
        <p:spPr>
          <a:xfrm>
            <a:off x="838200" y="418762"/>
            <a:ext cx="10515600" cy="1325563"/>
          </a:xfrm>
        </p:spPr>
        <p:txBody>
          <a:bodyPr/>
          <a:lstStyle/>
          <a:p>
            <a:pPr lvl="0"/>
            <a:r>
              <a:rPr lang="zh-CN" altLang="en-US" dirty="0" smtClean="0"/>
              <a:t>团队精英</a:t>
            </a:r>
            <a:endParaRPr lang="zh-CN" altLang="en-US" dirty="0"/>
          </a:p>
        </p:txBody>
      </p:sp>
      <p:sp>
        <p:nvSpPr>
          <p:cNvPr id="5" name="矩形 4"/>
          <p:cNvSpPr/>
          <p:nvPr/>
        </p:nvSpPr>
        <p:spPr>
          <a:xfrm>
            <a:off x="1377387" y="1460146"/>
            <a:ext cx="2963120" cy="4603728"/>
          </a:xfrm>
          <a:prstGeom prst="rect">
            <a:avLst/>
          </a:prstGeom>
          <a:solidFill>
            <a:srgbClr val="F9E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同侧圆角 41"/>
          <p:cNvSpPr/>
          <p:nvPr/>
        </p:nvSpPr>
        <p:spPr>
          <a:xfrm rot="16200000">
            <a:off x="-1204871" y="3414026"/>
            <a:ext cx="4348499" cy="619246"/>
          </a:xfrm>
          <a:prstGeom prst="round2SameRect">
            <a:avLst/>
          </a:prstGeom>
          <a:solidFill>
            <a:srgbClr val="CC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684" tIns="69342" rIns="174768" bIns="69342" numCol="1" spcCol="1270" anchor="ctr" anchorCtr="0">
            <a:noAutofit/>
          </a:bodyPr>
          <a:lstStyle/>
          <a:p>
            <a:pPr algn="ctr" defTabSz="1155700">
              <a:lnSpc>
                <a:spcPct val="90000"/>
              </a:lnSpc>
              <a:spcBef>
                <a:spcPct val="0"/>
              </a:spcBef>
              <a:spcAft>
                <a:spcPct val="35000"/>
              </a:spcAft>
            </a:pPr>
            <a:endParaRPr lang="zh-CN" altLang="en-US" sz="2800"/>
          </a:p>
        </p:txBody>
      </p:sp>
      <p:sp>
        <p:nvSpPr>
          <p:cNvPr id="8" name="矩形 7"/>
          <p:cNvSpPr/>
          <p:nvPr/>
        </p:nvSpPr>
        <p:spPr>
          <a:xfrm>
            <a:off x="713491" y="2124750"/>
            <a:ext cx="510566" cy="3108543"/>
          </a:xfrm>
          <a:prstGeom prst="rect">
            <a:avLst/>
          </a:prstGeom>
        </p:spPr>
        <p:txBody>
          <a:bodyPr wrap="square">
            <a:spAutoFit/>
          </a:bodyPr>
          <a:lstStyle/>
          <a:p>
            <a:r>
              <a:rPr lang="zh-CN" altLang="en-US" sz="2800" dirty="0">
                <a:solidFill>
                  <a:schemeClr val="bg1"/>
                </a:solidFill>
                <a:latin typeface="微软雅黑" panose="020B0503020204020204" charset="-122"/>
                <a:ea typeface="微软雅黑" panose="020B0503020204020204" charset="-122"/>
                <a:sym typeface="+mn-ea"/>
              </a:rPr>
              <a:t>管理</a:t>
            </a:r>
            <a:r>
              <a:rPr lang="zh-CN" altLang="en-US" sz="2800" dirty="0">
                <a:solidFill>
                  <a:schemeClr val="bg1"/>
                </a:solidFill>
                <a:latin typeface="微软雅黑" panose="020B0503020204020204" charset="-122"/>
                <a:ea typeface="微软雅黑" panose="020B0503020204020204" charset="-122"/>
              </a:rPr>
              <a:t>与</a:t>
            </a:r>
            <a:r>
              <a:rPr lang="zh-CN" altLang="en-US" sz="2800" dirty="0">
                <a:solidFill>
                  <a:schemeClr val="bg1"/>
                </a:solidFill>
                <a:latin typeface="微软雅黑" panose="020B0503020204020204" charset="-122"/>
                <a:ea typeface="微软雅黑" panose="020B0503020204020204" charset="-122"/>
                <a:sym typeface="+mn-ea"/>
              </a:rPr>
              <a:t>销售</a:t>
            </a:r>
            <a:r>
              <a:rPr lang="zh-CN" altLang="en-US" sz="2800" dirty="0">
                <a:solidFill>
                  <a:schemeClr val="bg1"/>
                </a:solidFill>
                <a:latin typeface="微软雅黑" panose="020B0503020204020204" charset="-122"/>
                <a:ea typeface="微软雅黑" panose="020B0503020204020204" charset="-122"/>
              </a:rPr>
              <a:t>团队</a:t>
            </a:r>
          </a:p>
        </p:txBody>
      </p:sp>
      <p:sp>
        <p:nvSpPr>
          <p:cNvPr id="9" name="矩形 8"/>
          <p:cNvSpPr/>
          <p:nvPr/>
        </p:nvSpPr>
        <p:spPr>
          <a:xfrm>
            <a:off x="1544319" y="2032001"/>
            <a:ext cx="2796187" cy="4031873"/>
          </a:xfrm>
          <a:prstGeom prst="rect">
            <a:avLst/>
          </a:prstGeom>
        </p:spPr>
        <p:txBody>
          <a:bodyPr wrap="square">
            <a:spAutoFit/>
          </a:bodyPr>
          <a:lstStyle/>
          <a:p>
            <a:r>
              <a:rPr lang="zh-CN" altLang="en-US" sz="1600" dirty="0">
                <a:solidFill>
                  <a:schemeClr val="accent6"/>
                </a:solidFill>
                <a:latin typeface="+mn-ea"/>
              </a:rPr>
              <a:t>赛克斯康业务精英团队的专业素质一直是赛克斯康引以为豪的优势之一，赛克斯康严格要求所有业务人员上岗前经过专业产品知识培训，而在职业务员中</a:t>
            </a:r>
            <a:r>
              <a:rPr lang="en-US" altLang="zh-CN" sz="1600" dirty="0">
                <a:solidFill>
                  <a:schemeClr val="accent6"/>
                </a:solidFill>
                <a:latin typeface="+mn-ea"/>
              </a:rPr>
              <a:t>80%</a:t>
            </a:r>
            <a:r>
              <a:rPr lang="zh-CN" altLang="en-US" sz="1600" dirty="0">
                <a:solidFill>
                  <a:schemeClr val="accent6"/>
                </a:solidFill>
                <a:latin typeface="+mn-ea"/>
              </a:rPr>
              <a:t>拥有光模块行业经验</a:t>
            </a:r>
            <a:r>
              <a:rPr lang="en-US" altLang="zh-CN" sz="1600" dirty="0">
                <a:solidFill>
                  <a:schemeClr val="accent6"/>
                </a:solidFill>
                <a:latin typeface="+mn-ea"/>
              </a:rPr>
              <a:t>5</a:t>
            </a:r>
            <a:r>
              <a:rPr lang="zh-CN" altLang="en-US" sz="1600" dirty="0">
                <a:solidFill>
                  <a:schemeClr val="accent6"/>
                </a:solidFill>
                <a:latin typeface="+mn-ea"/>
              </a:rPr>
              <a:t>年以上，除了能帮客户解答产品基础知识的同时更能帮助客户解决产品售后等问题，自公司成立以来为能给客户提供高性能、低成本的产品而进行着坚持不懈的努力</a:t>
            </a:r>
            <a:r>
              <a:rPr lang="zh-CN" altLang="en-US" sz="1600" dirty="0" smtClean="0">
                <a:solidFill>
                  <a:schemeClr val="accent6"/>
                </a:solidFill>
                <a:latin typeface="+mn-ea"/>
              </a:rPr>
              <a:t>，和</a:t>
            </a:r>
            <a:r>
              <a:rPr lang="zh-CN" altLang="en-US" sz="1600" dirty="0">
                <a:solidFill>
                  <a:schemeClr val="accent6"/>
                </a:solidFill>
                <a:latin typeface="+mn-ea"/>
              </a:rPr>
              <a:t>热情的服赛克斯康团队以专业的光模块技术支持务态度帮助客户实现理想价值。</a:t>
            </a:r>
          </a:p>
        </p:txBody>
      </p:sp>
      <p:sp>
        <p:nvSpPr>
          <p:cNvPr id="3" name="文本框 2"/>
          <p:cNvSpPr txBox="1"/>
          <p:nvPr/>
        </p:nvSpPr>
        <p:spPr>
          <a:xfrm>
            <a:off x="2197100" y="1612849"/>
            <a:ext cx="1117600" cy="338554"/>
          </a:xfrm>
          <a:prstGeom prst="rect">
            <a:avLst/>
          </a:prstGeom>
          <a:noFill/>
        </p:spPr>
        <p:txBody>
          <a:bodyPr wrap="square" rtlCol="0">
            <a:spAutoFit/>
          </a:bodyPr>
          <a:lstStyle/>
          <a:p>
            <a:r>
              <a:rPr lang="zh-CN" altLang="en-US" sz="1600" b="1" dirty="0">
                <a:solidFill>
                  <a:schemeClr val="accent6"/>
                </a:solidFill>
              </a:rPr>
              <a:t>业务精英</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13394" y="282939"/>
            <a:ext cx="10515600" cy="1325563"/>
          </a:xfrm>
        </p:spPr>
        <p:txBody>
          <a:bodyPr>
            <a:normAutofit/>
          </a:bodyPr>
          <a:lstStyle/>
          <a:p>
            <a:pPr defTabSz="514350">
              <a:lnSpc>
                <a:spcPct val="90000"/>
              </a:lnSpc>
              <a:defRPr/>
            </a:pPr>
            <a:r>
              <a:rPr lang="zh-CN" altLang="zh-CN" b="1" dirty="0"/>
              <a:t>产品</a:t>
            </a:r>
            <a:r>
              <a:rPr lang="zh-CN" altLang="zh-CN" b="1" dirty="0" smtClean="0"/>
              <a:t>介绍</a:t>
            </a:r>
            <a:endParaRPr lang="zh-CN" altLang="zh-CN" dirty="0" smtClean="0">
              <a:effectLst/>
            </a:endParaRPr>
          </a:p>
        </p:txBody>
      </p:sp>
      <p:grpSp>
        <p:nvGrpSpPr>
          <p:cNvPr id="6" name="组合 5"/>
          <p:cNvGrpSpPr/>
          <p:nvPr/>
        </p:nvGrpSpPr>
        <p:grpSpPr>
          <a:xfrm>
            <a:off x="85635" y="4664710"/>
            <a:ext cx="810260" cy="275590"/>
            <a:chOff x="1367" y="7242"/>
            <a:chExt cx="1276" cy="434"/>
          </a:xfrm>
        </p:grpSpPr>
        <p:sp>
          <p:nvSpPr>
            <p:cNvPr id="7" name="文本框 28"/>
            <p:cNvSpPr txBox="1"/>
            <p:nvPr/>
          </p:nvSpPr>
          <p:spPr>
            <a:xfrm>
              <a:off x="1367" y="7242"/>
              <a:ext cx="1277" cy="4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155M</a:t>
              </a:r>
            </a:p>
          </p:txBody>
        </p:sp>
        <p:sp>
          <p:nvSpPr>
            <p:cNvPr id="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9" name="文本框 30"/>
          <p:cNvSpPr txBox="1"/>
          <p:nvPr/>
        </p:nvSpPr>
        <p:spPr>
          <a:xfrm>
            <a:off x="1890451" y="4151853"/>
            <a:ext cx="810895"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1G</a:t>
            </a:r>
          </a:p>
        </p:txBody>
      </p:sp>
      <p:sp>
        <p:nvSpPr>
          <p:cNvPr id="10" name="文本框 30"/>
          <p:cNvSpPr txBox="1"/>
          <p:nvPr/>
        </p:nvSpPr>
        <p:spPr>
          <a:xfrm>
            <a:off x="10735240" y="4044771"/>
            <a:ext cx="638175"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0070C0"/>
                </a:solidFill>
                <a:latin typeface="+mn-ea"/>
                <a:cs typeface="Aparajita" panose="020B0604020202020204" pitchFamily="34" charset="0"/>
              </a:rPr>
              <a:t>6G</a:t>
            </a:r>
          </a:p>
        </p:txBody>
      </p:sp>
      <p:sp>
        <p:nvSpPr>
          <p:cNvPr id="11" name="文本框 30"/>
          <p:cNvSpPr txBox="1"/>
          <p:nvPr/>
        </p:nvSpPr>
        <p:spPr>
          <a:xfrm>
            <a:off x="9775631" y="3672899"/>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10G</a:t>
            </a:r>
          </a:p>
        </p:txBody>
      </p:sp>
      <p:sp>
        <p:nvSpPr>
          <p:cNvPr id="12" name="文本框 30"/>
          <p:cNvSpPr txBox="1"/>
          <p:nvPr/>
        </p:nvSpPr>
        <p:spPr>
          <a:xfrm>
            <a:off x="4049773" y="2837537"/>
            <a:ext cx="81089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8G</a:t>
            </a:r>
          </a:p>
        </p:txBody>
      </p:sp>
      <p:sp>
        <p:nvSpPr>
          <p:cNvPr id="13" name="文本框 30"/>
          <p:cNvSpPr txBox="1"/>
          <p:nvPr/>
        </p:nvSpPr>
        <p:spPr>
          <a:xfrm>
            <a:off x="4451985" y="2325370"/>
            <a:ext cx="1205865"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10G</a:t>
            </a:r>
          </a:p>
        </p:txBody>
      </p:sp>
      <p:sp>
        <p:nvSpPr>
          <p:cNvPr id="14" name="文本框 30"/>
          <p:cNvSpPr txBox="1"/>
          <p:nvPr/>
        </p:nvSpPr>
        <p:spPr>
          <a:xfrm>
            <a:off x="8826765" y="3365114"/>
            <a:ext cx="109537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40G</a:t>
            </a:r>
          </a:p>
        </p:txBody>
      </p:sp>
      <p:sp>
        <p:nvSpPr>
          <p:cNvPr id="15" name="文本框 30"/>
          <p:cNvSpPr txBox="1"/>
          <p:nvPr/>
        </p:nvSpPr>
        <p:spPr>
          <a:xfrm>
            <a:off x="8063865" y="2858135"/>
            <a:ext cx="1032634" cy="4572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mn-ea"/>
                <a:cs typeface="Aparajita" panose="020B0604020202020204" pitchFamily="34" charset="0"/>
              </a:rPr>
              <a:t>100G</a:t>
            </a:r>
          </a:p>
        </p:txBody>
      </p:sp>
      <p:sp>
        <p:nvSpPr>
          <p:cNvPr id="16" name="文本框 29"/>
          <p:cNvSpPr txBox="1"/>
          <p:nvPr/>
        </p:nvSpPr>
        <p:spPr>
          <a:xfrm>
            <a:off x="11536804" y="4232530"/>
            <a:ext cx="794385" cy="304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rgbClr val="0070C0"/>
                </a:solidFill>
                <a:latin typeface="+mn-ea"/>
                <a:cs typeface="Aparajita" panose="020B0604020202020204" pitchFamily="34" charset="0"/>
              </a:rPr>
              <a:t>3G</a:t>
            </a:r>
          </a:p>
        </p:txBody>
      </p:sp>
      <p:sp>
        <p:nvSpPr>
          <p:cNvPr id="17" name="正圆 519"/>
          <p:cNvSpPr/>
          <p:nvPr/>
        </p:nvSpPr>
        <p:spPr>
          <a:xfrm>
            <a:off x="11406629" y="4334130"/>
            <a:ext cx="91440" cy="89535"/>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8" name="正圆 519"/>
          <p:cNvSpPr/>
          <p:nvPr/>
        </p:nvSpPr>
        <p:spPr>
          <a:xfrm>
            <a:off x="10608363" y="416991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19" name="正圆 519"/>
          <p:cNvSpPr/>
          <p:nvPr/>
        </p:nvSpPr>
        <p:spPr>
          <a:xfrm>
            <a:off x="2331383" y="426636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0" name="正圆 519"/>
          <p:cNvSpPr/>
          <p:nvPr/>
        </p:nvSpPr>
        <p:spPr>
          <a:xfrm>
            <a:off x="5353092" y="261081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1" name="正圆 519"/>
          <p:cNvSpPr/>
          <p:nvPr/>
        </p:nvSpPr>
        <p:spPr>
          <a:xfrm>
            <a:off x="8719677" y="3518274"/>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2" name="正圆 519"/>
          <p:cNvSpPr/>
          <p:nvPr/>
        </p:nvSpPr>
        <p:spPr>
          <a:xfrm>
            <a:off x="4671657" y="30830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3" name="正圆 519"/>
          <p:cNvSpPr/>
          <p:nvPr/>
        </p:nvSpPr>
        <p:spPr>
          <a:xfrm>
            <a:off x="7968384" y="310885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4" name="正圆 519"/>
          <p:cNvSpPr/>
          <p:nvPr/>
        </p:nvSpPr>
        <p:spPr>
          <a:xfrm>
            <a:off x="7127787" y="2576691"/>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25" name="文本框 24"/>
          <p:cNvSpPr txBox="1"/>
          <p:nvPr/>
        </p:nvSpPr>
        <p:spPr>
          <a:xfrm>
            <a:off x="5353092" y="5319954"/>
            <a:ext cx="2826603" cy="461665"/>
          </a:xfrm>
          <a:prstGeom prst="rect">
            <a:avLst/>
          </a:prstGeom>
          <a:noFill/>
        </p:spPr>
        <p:txBody>
          <a:bodyPr wrap="square" rtlCol="0">
            <a:spAutoFit/>
          </a:bodyPr>
          <a:lstStyle/>
          <a:p>
            <a:r>
              <a:rPr lang="zh-CN" altLang="en-US" sz="2400" dirty="0">
                <a:solidFill>
                  <a:srgbClr val="00B0F0"/>
                </a:solidFill>
                <a:latin typeface="黑体" panose="02010609060101010101" charset="-122"/>
                <a:ea typeface="黑体" panose="02010609060101010101" charset="-122"/>
              </a:rPr>
              <a:t>全速率的产品线</a:t>
            </a:r>
          </a:p>
        </p:txBody>
      </p:sp>
      <p:grpSp>
        <p:nvGrpSpPr>
          <p:cNvPr id="26" name="组合 25"/>
          <p:cNvGrpSpPr/>
          <p:nvPr/>
        </p:nvGrpSpPr>
        <p:grpSpPr>
          <a:xfrm>
            <a:off x="983671" y="4452875"/>
            <a:ext cx="868045" cy="274320"/>
            <a:chOff x="1367" y="7242"/>
            <a:chExt cx="1277" cy="432"/>
          </a:xfrm>
        </p:grpSpPr>
        <p:sp>
          <p:nvSpPr>
            <p:cNvPr id="27" name="文本框 28"/>
            <p:cNvSpPr txBox="1"/>
            <p:nvPr/>
          </p:nvSpPr>
          <p:spPr>
            <a:xfrm>
              <a:off x="1367" y="7242"/>
              <a:ext cx="1277" cy="4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rgbClr val="0070C0"/>
                  </a:solidFill>
                  <a:latin typeface="+mn-ea"/>
                  <a:cs typeface="Aparajita" panose="020B0604020202020204" pitchFamily="34" charset="0"/>
                </a:rPr>
                <a:t>622M</a:t>
              </a:r>
            </a:p>
          </p:txBody>
        </p:sp>
        <p:sp>
          <p:nvSpPr>
            <p:cNvPr id="28" name="正圆 519"/>
            <p:cNvSpPr/>
            <p:nvPr/>
          </p:nvSpPr>
          <p:spPr>
            <a:xfrm>
              <a:off x="2239" y="7375"/>
              <a:ext cx="148" cy="148"/>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grpSp>
      <p:sp>
        <p:nvSpPr>
          <p:cNvPr id="29" name="正圆 519"/>
          <p:cNvSpPr/>
          <p:nvPr/>
        </p:nvSpPr>
        <p:spPr>
          <a:xfrm>
            <a:off x="9672843" y="3850679"/>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0" name="文本框 30"/>
          <p:cNvSpPr txBox="1"/>
          <p:nvPr/>
        </p:nvSpPr>
        <p:spPr>
          <a:xfrm>
            <a:off x="7231853" y="2361808"/>
            <a:ext cx="1313180" cy="518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70C0"/>
                </a:solidFill>
                <a:latin typeface="+mn-ea"/>
                <a:cs typeface="Aparajita" panose="020B0604020202020204" pitchFamily="34" charset="0"/>
              </a:rPr>
              <a:t>120G</a:t>
            </a:r>
          </a:p>
        </p:txBody>
      </p:sp>
      <p:sp>
        <p:nvSpPr>
          <p:cNvPr id="31" name="正圆 519"/>
          <p:cNvSpPr/>
          <p:nvPr/>
        </p:nvSpPr>
        <p:spPr>
          <a:xfrm>
            <a:off x="3093762" y="3921452"/>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2" name="文本框 30"/>
          <p:cNvSpPr txBox="1"/>
          <p:nvPr/>
        </p:nvSpPr>
        <p:spPr>
          <a:xfrm>
            <a:off x="2399721" y="3772758"/>
            <a:ext cx="810895" cy="365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0070C0"/>
                </a:solidFill>
                <a:latin typeface="+mn-ea"/>
                <a:cs typeface="Aparajita" panose="020B0604020202020204" pitchFamily="34" charset="0"/>
              </a:rPr>
              <a:t>2.5G</a:t>
            </a:r>
          </a:p>
        </p:txBody>
      </p:sp>
      <p:sp>
        <p:nvSpPr>
          <p:cNvPr id="33" name="文本框 30"/>
          <p:cNvSpPr txBox="1"/>
          <p:nvPr/>
        </p:nvSpPr>
        <p:spPr>
          <a:xfrm>
            <a:off x="3016250" y="3345180"/>
            <a:ext cx="1160145" cy="396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0070C0"/>
                </a:solidFill>
                <a:latin typeface="+mn-ea"/>
                <a:cs typeface="Aparajita" panose="020B0604020202020204" pitchFamily="34" charset="0"/>
              </a:rPr>
              <a:t>4.25G</a:t>
            </a:r>
          </a:p>
        </p:txBody>
      </p:sp>
      <p:sp>
        <p:nvSpPr>
          <p:cNvPr id="34" name="正圆 519"/>
          <p:cNvSpPr/>
          <p:nvPr/>
        </p:nvSpPr>
        <p:spPr>
          <a:xfrm>
            <a:off x="3884257" y="3514858"/>
            <a:ext cx="93663" cy="93663"/>
          </a:xfrm>
          <a:prstGeom prst="ellipse">
            <a:avLst/>
          </a:prstGeom>
          <a:solidFill>
            <a:srgbClr val="CC3300"/>
          </a:solidFill>
          <a:ln w="9525">
            <a:solidFill>
              <a:srgbClr val="CC3300"/>
            </a:solidFill>
          </a:ln>
        </p:spPr>
        <p:txBody>
          <a:bodyPr lIns="90170" tIns="46990" rIns="90170" bIns="46990" anchor="ctr"/>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a:lstStyle>
          <a:p>
            <a:pPr lvl="0" algn="l" eaLnBrk="1" latinLnBrk="0" hangingPunct="1"/>
            <a:endParaRPr>
              <a:latin typeface="Arial" panose="020B0604020202020204" pitchFamily="34" charset="0"/>
              <a:ea typeface="宋体" panose="02010600030101010101" pitchFamily="2" charset="-122"/>
            </a:endParaRPr>
          </a:p>
        </p:txBody>
      </p:sp>
      <p:sp>
        <p:nvSpPr>
          <p:cNvPr id="35" name="文本框 34"/>
          <p:cNvSpPr txBox="1"/>
          <p:nvPr/>
        </p:nvSpPr>
        <p:spPr>
          <a:xfrm>
            <a:off x="2835524" y="5920674"/>
            <a:ext cx="7320787" cy="400110"/>
          </a:xfrm>
          <a:prstGeom prst="rect">
            <a:avLst/>
          </a:prstGeom>
          <a:noFill/>
        </p:spPr>
        <p:txBody>
          <a:bodyPr wrap="none" rtlCol="0" anchor="t">
            <a:spAutoFit/>
          </a:bodyPr>
          <a:lstStyle/>
          <a:p>
            <a:r>
              <a:rPr lang="en-US" altLang="zh-CN" sz="2000" dirty="0" smtClean="0">
                <a:solidFill>
                  <a:srgbClr val="F9E0CB"/>
                </a:solidFill>
                <a:latin typeface="+mj-ea"/>
                <a:ea typeface="+mj-ea"/>
              </a:rPr>
              <a:t>SFP/SFP+/XFP/SFP28/QSFP+/CFP/CFP2/CFP4/QSFP28 etc.</a:t>
            </a:r>
            <a:endParaRPr lang="en-US" altLang="zh-CN" sz="2000" dirty="0">
              <a:solidFill>
                <a:srgbClr val="F9E0CB"/>
              </a:solidFill>
              <a:latin typeface="+mj-ea"/>
              <a:ea typeface="+mj-ea"/>
            </a:endParaRPr>
          </a:p>
        </p:txBody>
      </p:sp>
      <p:grpSp>
        <p:nvGrpSpPr>
          <p:cNvPr id="36" name="组合 35"/>
          <p:cNvGrpSpPr/>
          <p:nvPr/>
        </p:nvGrpSpPr>
        <p:grpSpPr>
          <a:xfrm>
            <a:off x="6139180" y="1501140"/>
            <a:ext cx="666115" cy="1081405"/>
            <a:chOff x="9638" y="2094"/>
            <a:chExt cx="1049" cy="1703"/>
          </a:xfrm>
        </p:grpSpPr>
        <p:sp>
          <p:nvSpPr>
            <p:cNvPr id="37" name="波形 36"/>
            <p:cNvSpPr/>
            <p:nvPr/>
          </p:nvSpPr>
          <p:spPr>
            <a:xfrm>
              <a:off x="9653" y="2094"/>
              <a:ext cx="1034" cy="577"/>
            </a:xfrm>
            <a:prstGeom prst="wave">
              <a:avLst/>
            </a:prstGeom>
            <a:gradFill>
              <a:gsLst>
                <a:gs pos="0">
                  <a:srgbClr val="E30000"/>
                </a:gs>
                <a:gs pos="100000">
                  <a:srgbClr val="760303"/>
                </a:gs>
              </a:gsLst>
              <a:lin ang="5400000" scaled="0"/>
            </a:gra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uFillTx/>
              </a:endParaRPr>
            </a:p>
          </p:txBody>
        </p:sp>
        <p:cxnSp>
          <p:nvCxnSpPr>
            <p:cNvPr id="39" name="直接连接符 38"/>
            <p:cNvCxnSpPr/>
            <p:nvPr/>
          </p:nvCxnSpPr>
          <p:spPr>
            <a:xfrm>
              <a:off x="9638" y="2140"/>
              <a:ext cx="61" cy="1657"/>
            </a:xfrm>
            <a:prstGeom prst="line">
              <a:avLst/>
            </a:prstGeom>
            <a:ln w="28575"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092883" y="1489265"/>
            <a:ext cx="1024327" cy="338554"/>
          </a:xfrm>
          <a:prstGeom prst="rect">
            <a:avLst/>
          </a:prstGeom>
          <a:noFill/>
        </p:spPr>
        <p:txBody>
          <a:bodyPr wrap="square" rtlCol="0">
            <a:spAutoFit/>
          </a:bodyPr>
          <a:lstStyle/>
          <a:p>
            <a:r>
              <a:rPr lang="en-US" altLang="zh-CN" sz="1600" dirty="0" smtClean="0">
                <a:solidFill>
                  <a:srgbClr val="FF9900"/>
                </a:solidFill>
              </a:rPr>
              <a:t>6COM</a:t>
            </a:r>
            <a:endParaRPr lang="zh-CN" altLang="en-US" sz="1600" dirty="0">
              <a:solidFill>
                <a:srgbClr val="FF99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1266"/>
          </a:xfrm>
        </p:spPr>
        <p:txBody>
          <a:bodyPr>
            <a:normAutofit/>
          </a:bodyPr>
          <a:lstStyle/>
          <a:p>
            <a:r>
              <a:rPr lang="zh-CN" altLang="en-US" dirty="0"/>
              <a:t>产品线概述</a:t>
            </a:r>
          </a:p>
        </p:txBody>
      </p:sp>
      <p:grpSp>
        <p:nvGrpSpPr>
          <p:cNvPr id="4" name="组合 3"/>
          <p:cNvGrpSpPr/>
          <p:nvPr/>
        </p:nvGrpSpPr>
        <p:grpSpPr>
          <a:xfrm>
            <a:off x="1823788" y="1391773"/>
            <a:ext cx="8209280" cy="4975860"/>
            <a:chOff x="623" y="1886"/>
            <a:chExt cx="12928" cy="7836"/>
          </a:xfrm>
        </p:grpSpPr>
        <p:sp>
          <p:nvSpPr>
            <p:cNvPr id="38" name="圆角矩形 37"/>
            <p:cNvSpPr/>
            <p:nvPr/>
          </p:nvSpPr>
          <p:spPr>
            <a:xfrm>
              <a:off x="9582"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7" name="圆角矩形 36"/>
            <p:cNvSpPr/>
            <p:nvPr/>
          </p:nvSpPr>
          <p:spPr>
            <a:xfrm>
              <a:off x="5107"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6" name="圆角矩形 35"/>
            <p:cNvSpPr/>
            <p:nvPr/>
          </p:nvSpPr>
          <p:spPr>
            <a:xfrm>
              <a:off x="623" y="5980"/>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5" name="圆角矩形 34"/>
            <p:cNvSpPr/>
            <p:nvPr/>
          </p:nvSpPr>
          <p:spPr>
            <a:xfrm>
              <a:off x="958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34" name="圆角矩形 33"/>
            <p:cNvSpPr/>
            <p:nvPr/>
          </p:nvSpPr>
          <p:spPr>
            <a:xfrm>
              <a:off x="5112"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sp>
          <p:nvSpPr>
            <p:cNvPr id="5" name="圆角矩形 4"/>
            <p:cNvSpPr/>
            <p:nvPr/>
          </p:nvSpPr>
          <p:spPr>
            <a:xfrm>
              <a:off x="623" y="1886"/>
              <a:ext cx="3969" cy="374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l"/>
              <a:endParaRPr lang="zh-CN" altLang="en-US" sz="2800" b="1" dirty="0">
                <a:solidFill>
                  <a:srgbClr val="404040"/>
                </a:solidFill>
                <a:latin typeface="微软雅黑" panose="020B0503020204020204" charset="-122"/>
                <a:ea typeface="微软雅黑" panose="020B0503020204020204" charset="-122"/>
              </a:endParaRPr>
            </a:p>
          </p:txBody>
        </p:sp>
        <p:grpSp>
          <p:nvGrpSpPr>
            <p:cNvPr id="6" name="组合 5"/>
            <p:cNvGrpSpPr/>
            <p:nvPr/>
          </p:nvGrpSpPr>
          <p:grpSpPr>
            <a:xfrm>
              <a:off x="953" y="2110"/>
              <a:ext cx="2331" cy="3361"/>
              <a:chOff x="325135" y="2031798"/>
              <a:chExt cx="1479892" cy="2134531"/>
            </a:xfrm>
          </p:grpSpPr>
          <p:sp>
            <p:nvSpPr>
              <p:cNvPr id="51" name="矩形 50"/>
              <p:cNvSpPr/>
              <p:nvPr/>
            </p:nvSpPr>
            <p:spPr>
              <a:xfrm>
                <a:off x="325135" y="2031798"/>
                <a:ext cx="1427480" cy="306705"/>
              </a:xfrm>
              <a:prstGeom prst="rect">
                <a:avLst/>
              </a:prstGeom>
            </p:spPr>
            <p:txBody>
              <a:bodyPr wrap="none">
                <a:spAutoFit/>
              </a:bodyPr>
              <a:lstStyle/>
              <a:p>
                <a:r>
                  <a:rPr lang="zh-CN" altLang="en-US" sz="1400" b="1" dirty="0">
                    <a:solidFill>
                      <a:srgbClr val="404040"/>
                    </a:solidFill>
                    <a:cs typeface="+mn-ea"/>
                    <a:sym typeface="+mn-lt"/>
                  </a:rPr>
                  <a:t>数据通信光模块</a:t>
                </a:r>
              </a:p>
            </p:txBody>
          </p:sp>
          <p:sp>
            <p:nvSpPr>
              <p:cNvPr id="52" name="文本框 51"/>
              <p:cNvSpPr txBox="1"/>
              <p:nvPr/>
            </p:nvSpPr>
            <p:spPr>
              <a:xfrm>
                <a:off x="325135" y="2350447"/>
                <a:ext cx="1479892" cy="1815882"/>
              </a:xfrm>
              <a:prstGeom prst="rect">
                <a:avLst/>
              </a:prstGeom>
              <a:noFill/>
            </p:spPr>
            <p:txBody>
              <a:bodyPr wrap="none" rtlCol="0">
                <a:spAutoFit/>
              </a:bodyPr>
              <a:lstStyle/>
              <a:p>
                <a:r>
                  <a:rPr kumimoji="1" lang="en-US" altLang="zh-CN" sz="1400" dirty="0">
                    <a:cs typeface="+mn-ea"/>
                    <a:sym typeface="+mn-lt"/>
                  </a:rPr>
                  <a:t>400G QSFP-DD</a:t>
                </a:r>
              </a:p>
              <a:p>
                <a:r>
                  <a:rPr kumimoji="1" lang="en-US" altLang="zh-CN" sz="1400" dirty="0">
                    <a:cs typeface="+mn-ea"/>
                    <a:sym typeface="+mn-lt"/>
                  </a:rPr>
                  <a:t>200G QSFP-DD</a:t>
                </a:r>
              </a:p>
              <a:p>
                <a:r>
                  <a:rPr kumimoji="1" lang="en-US" altLang="zh-CN" sz="1400" dirty="0">
                    <a:cs typeface="+mn-ea"/>
                    <a:sym typeface="+mn-lt"/>
                  </a:rPr>
                  <a:t>100G QSFP28</a:t>
                </a:r>
              </a:p>
              <a:p>
                <a:r>
                  <a:rPr kumimoji="1" lang="en-US" altLang="zh-CN" sz="1400" dirty="0">
                    <a:cs typeface="+mn-ea"/>
                    <a:sym typeface="+mn-lt"/>
                  </a:rPr>
                  <a:t>100G CFP2</a:t>
                </a:r>
              </a:p>
              <a:p>
                <a:r>
                  <a:rPr kumimoji="1" lang="en-US" altLang="zh-CN" sz="1400" dirty="0">
                    <a:cs typeface="+mn-ea"/>
                    <a:sym typeface="+mn-lt"/>
                  </a:rPr>
                  <a:t>120G</a:t>
                </a:r>
                <a:r>
                  <a:rPr kumimoji="1" lang="zh-CN" altLang="en-US" sz="1400" dirty="0">
                    <a:cs typeface="+mn-ea"/>
                    <a:sym typeface="+mn-lt"/>
                  </a:rPr>
                  <a:t> </a:t>
                </a:r>
                <a:r>
                  <a:rPr kumimoji="1" lang="en-US" altLang="zh-CN" sz="1400" dirty="0">
                    <a:cs typeface="+mn-ea"/>
                    <a:sym typeface="+mn-lt"/>
                  </a:rPr>
                  <a:t>CXP</a:t>
                </a:r>
              </a:p>
              <a:p>
                <a:r>
                  <a:rPr kumimoji="1" lang="en-US" altLang="zh-CN" sz="1400" dirty="0" smtClean="0">
                    <a:cs typeface="+mn-ea"/>
                    <a:sym typeface="+mn-lt"/>
                  </a:rPr>
                  <a:t>25G </a:t>
                </a:r>
                <a:r>
                  <a:rPr kumimoji="1" lang="en-US" altLang="zh-CN" sz="1400" dirty="0">
                    <a:cs typeface="+mn-ea"/>
                    <a:sym typeface="+mn-lt"/>
                  </a:rPr>
                  <a:t>SFP28</a:t>
                </a:r>
              </a:p>
              <a:p>
                <a:r>
                  <a:rPr kumimoji="1" lang="en-US" altLang="zh-CN" sz="1400" dirty="0" smtClean="0">
                    <a:cs typeface="+mn-ea"/>
                    <a:sym typeface="+mn-lt"/>
                  </a:rPr>
                  <a:t>10G </a:t>
                </a:r>
                <a:r>
                  <a:rPr kumimoji="1" lang="en-US" altLang="zh-CN" sz="1400" dirty="0">
                    <a:cs typeface="+mn-ea"/>
                    <a:sym typeface="+mn-lt"/>
                  </a:rPr>
                  <a:t>SFP+</a:t>
                </a:r>
              </a:p>
              <a:p>
                <a:r>
                  <a:rPr kumimoji="1" lang="en-US" altLang="zh-CN" sz="1400" dirty="0" smtClean="0">
                    <a:cs typeface="+mn-ea"/>
                    <a:sym typeface="+mn-lt"/>
                  </a:rPr>
                  <a:t>10G </a:t>
                </a:r>
                <a:r>
                  <a:rPr kumimoji="1" lang="en-US" altLang="zh-CN" sz="1400" dirty="0">
                    <a:cs typeface="+mn-ea"/>
                    <a:sym typeface="+mn-lt"/>
                  </a:rPr>
                  <a:t>XFP</a:t>
                </a:r>
              </a:p>
            </p:txBody>
          </p:sp>
        </p:grpSp>
        <p:grpSp>
          <p:nvGrpSpPr>
            <p:cNvPr id="7" name="组合 8"/>
            <p:cNvGrpSpPr/>
            <p:nvPr/>
          </p:nvGrpSpPr>
          <p:grpSpPr>
            <a:xfrm>
              <a:off x="5264" y="2144"/>
              <a:ext cx="3022" cy="3027"/>
              <a:chOff x="1906846" y="2096882"/>
              <a:chExt cx="1919115" cy="1922427"/>
            </a:xfrm>
          </p:grpSpPr>
          <p:sp>
            <p:nvSpPr>
              <p:cNvPr id="49" name="矩形 48"/>
              <p:cNvSpPr/>
              <p:nvPr/>
            </p:nvSpPr>
            <p:spPr>
              <a:xfrm>
                <a:off x="1906846" y="2096882"/>
                <a:ext cx="894148" cy="30670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有源光缆</a:t>
                </a:r>
              </a:p>
            </p:txBody>
          </p:sp>
          <p:sp>
            <p:nvSpPr>
              <p:cNvPr id="50" name="文本框 49"/>
              <p:cNvSpPr txBox="1"/>
              <p:nvPr/>
            </p:nvSpPr>
            <p:spPr>
              <a:xfrm>
                <a:off x="1906846" y="2418871"/>
                <a:ext cx="1919115" cy="1600438"/>
              </a:xfrm>
              <a:prstGeom prst="rect">
                <a:avLst/>
              </a:prstGeom>
              <a:noFill/>
            </p:spPr>
            <p:txBody>
              <a:bodyPr wrap="none" rtlCol="0">
                <a:spAutoFit/>
              </a:bodyPr>
              <a:lstStyle/>
              <a:p>
                <a:r>
                  <a:rPr kumimoji="1" lang="en-US" altLang="zh-CN" sz="1400" dirty="0">
                    <a:cs typeface="+mn-ea"/>
                    <a:sym typeface="+mn-lt"/>
                  </a:rPr>
                  <a:t>400G</a:t>
                </a:r>
                <a:r>
                  <a:rPr kumimoji="1" lang="zh-CN" altLang="en-US" sz="1400" dirty="0">
                    <a:cs typeface="+mn-ea"/>
                    <a:sym typeface="+mn-lt"/>
                  </a:rPr>
                  <a:t> </a:t>
                </a:r>
                <a:r>
                  <a:rPr kumimoji="1" lang="en-US" altLang="zh-CN" sz="1400" dirty="0">
                    <a:cs typeface="+mn-ea"/>
                    <a:sym typeface="+mn-lt"/>
                  </a:rPr>
                  <a:t>QSFP-DD</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200G</a:t>
                </a:r>
                <a:r>
                  <a:rPr kumimoji="1" lang="zh-CN" altLang="en-US" sz="1400" dirty="0">
                    <a:cs typeface="+mn-ea"/>
                    <a:sym typeface="+mn-lt"/>
                  </a:rPr>
                  <a:t> </a:t>
                </a:r>
                <a:r>
                  <a:rPr kumimoji="1" lang="en-US" altLang="zh-CN" sz="1400" dirty="0" smtClean="0">
                    <a:cs typeface="+mn-ea"/>
                    <a:sym typeface="+mn-lt"/>
                  </a:rPr>
                  <a:t>QSFP56</a:t>
                </a:r>
                <a:r>
                  <a:rPr kumimoji="1" lang="zh-CN" altLang="en-US" sz="1400" dirty="0" smtClean="0">
                    <a:cs typeface="+mn-ea"/>
                    <a:sym typeface="+mn-lt"/>
                  </a:rPr>
                  <a:t> </a:t>
                </a:r>
                <a:r>
                  <a:rPr kumimoji="1" lang="en-US" altLang="zh-CN" sz="1400" dirty="0">
                    <a:cs typeface="+mn-ea"/>
                    <a:sym typeface="+mn-lt"/>
                  </a:rPr>
                  <a:t>AOC</a:t>
                </a:r>
              </a:p>
              <a:p>
                <a:r>
                  <a:rPr kumimoji="1" lang="en-US" altLang="zh-CN" sz="1400" dirty="0">
                    <a:cs typeface="+mn-ea"/>
                    <a:sym typeface="+mn-lt"/>
                  </a:rPr>
                  <a:t>100G</a:t>
                </a:r>
                <a:r>
                  <a:rPr kumimoji="1" lang="zh-CN" altLang="en-US" sz="1400" dirty="0">
                    <a:cs typeface="+mn-ea"/>
                    <a:sym typeface="+mn-lt"/>
                  </a:rPr>
                  <a:t> </a:t>
                </a:r>
                <a:r>
                  <a:rPr kumimoji="1" lang="en-US" altLang="zh-CN" sz="1400" dirty="0">
                    <a:cs typeface="+mn-ea"/>
                    <a:sym typeface="+mn-lt"/>
                  </a:rPr>
                  <a:t>QSFP28</a:t>
                </a:r>
                <a:r>
                  <a:rPr kumimoji="1" lang="zh-CN" altLang="en-US" sz="1400" dirty="0">
                    <a:cs typeface="+mn-ea"/>
                    <a:sym typeface="+mn-lt"/>
                  </a:rPr>
                  <a:t> </a:t>
                </a:r>
                <a:r>
                  <a:rPr kumimoji="1" lang="en-US" altLang="zh-CN" sz="1400" dirty="0">
                    <a:cs typeface="+mn-ea"/>
                    <a:sym typeface="+mn-lt"/>
                  </a:rPr>
                  <a:t>AOC</a:t>
                </a:r>
              </a:p>
              <a:p>
                <a:r>
                  <a:rPr kumimoji="1" lang="en-US" altLang="zh-CN" sz="1400" dirty="0">
                    <a:cs typeface="+mn-ea"/>
                    <a:sym typeface="+mn-lt"/>
                  </a:rPr>
                  <a:t>120G CXP AOC</a:t>
                </a:r>
              </a:p>
              <a:p>
                <a:r>
                  <a:rPr kumimoji="1" lang="en-US" altLang="zh-CN" sz="1400" dirty="0" smtClean="0">
                    <a:cs typeface="+mn-ea"/>
                    <a:sym typeface="+mn-lt"/>
                  </a:rPr>
                  <a:t>40G </a:t>
                </a:r>
                <a:r>
                  <a:rPr kumimoji="1" lang="en-US" altLang="zh-CN" sz="1400" dirty="0">
                    <a:cs typeface="+mn-ea"/>
                    <a:sym typeface="+mn-lt"/>
                  </a:rPr>
                  <a:t>QSFP+ AOC</a:t>
                </a:r>
              </a:p>
              <a:p>
                <a:r>
                  <a:rPr kumimoji="1" lang="en-US" altLang="zh-CN" sz="1400" dirty="0" smtClean="0">
                    <a:cs typeface="+mn-ea"/>
                    <a:sym typeface="+mn-lt"/>
                  </a:rPr>
                  <a:t>25G</a:t>
                </a:r>
                <a:r>
                  <a:rPr kumimoji="1" lang="zh-CN" altLang="en-US" sz="1400" dirty="0" smtClean="0">
                    <a:cs typeface="+mn-ea"/>
                    <a:sym typeface="+mn-lt"/>
                  </a:rPr>
                  <a:t> </a:t>
                </a:r>
                <a:r>
                  <a:rPr kumimoji="1" lang="en-US" altLang="zh-CN" sz="1400" dirty="0">
                    <a:cs typeface="+mn-ea"/>
                    <a:sym typeface="+mn-lt"/>
                  </a:rPr>
                  <a:t>SFP28</a:t>
                </a:r>
                <a:r>
                  <a:rPr kumimoji="1" lang="zh-CN" altLang="en-US" sz="1400" dirty="0">
                    <a:cs typeface="+mn-ea"/>
                    <a:sym typeface="+mn-lt"/>
                  </a:rPr>
                  <a:t> </a:t>
                </a:r>
                <a:r>
                  <a:rPr kumimoji="1" lang="en-US" altLang="zh-CN" sz="1400" dirty="0">
                    <a:cs typeface="+mn-ea"/>
                    <a:sym typeface="+mn-lt"/>
                  </a:rPr>
                  <a:t>AOC</a:t>
                </a:r>
              </a:p>
              <a:p>
                <a:r>
                  <a:rPr kumimoji="1" lang="en-US" altLang="zh-CN" sz="1400" dirty="0" smtClean="0">
                    <a:cs typeface="+mn-ea"/>
                    <a:sym typeface="+mn-lt"/>
                  </a:rPr>
                  <a:t>10G </a:t>
                </a:r>
                <a:r>
                  <a:rPr kumimoji="1" lang="en-US" altLang="zh-CN" sz="1400" dirty="0">
                    <a:cs typeface="+mn-ea"/>
                    <a:sym typeface="+mn-lt"/>
                  </a:rPr>
                  <a:t>SFP+ AOC</a:t>
                </a:r>
              </a:p>
            </p:txBody>
          </p:sp>
        </p:grpSp>
        <p:grpSp>
          <p:nvGrpSpPr>
            <p:cNvPr id="8" name="组合 7"/>
            <p:cNvGrpSpPr/>
            <p:nvPr/>
          </p:nvGrpSpPr>
          <p:grpSpPr>
            <a:xfrm>
              <a:off x="1000" y="6386"/>
              <a:ext cx="1798" cy="2791"/>
              <a:chOff x="4317055" y="2249478"/>
              <a:chExt cx="1141588" cy="1772261"/>
            </a:xfrm>
          </p:grpSpPr>
          <p:sp>
            <p:nvSpPr>
              <p:cNvPr id="47" name="矩形 46"/>
              <p:cNvSpPr/>
              <p:nvPr/>
            </p:nvSpPr>
            <p:spPr>
              <a:xfrm>
                <a:off x="4317055" y="2249478"/>
                <a:ext cx="894189" cy="306719"/>
              </a:xfrm>
              <a:prstGeom prst="rect">
                <a:avLst/>
              </a:prstGeom>
            </p:spPr>
            <p:txBody>
              <a:bodyPr wrap="none">
                <a:spAutoFit/>
              </a:bodyPr>
              <a:lstStyle/>
              <a:p>
                <a:pPr algn="l">
                  <a:buClrTx/>
                  <a:buSzTx/>
                  <a:buFontTx/>
                </a:pPr>
                <a:r>
                  <a:rPr lang="zh-CN" altLang="en-US" sz="1400" b="1" dirty="0">
                    <a:solidFill>
                      <a:srgbClr val="404040"/>
                    </a:solidFill>
                    <a:cs typeface="+mn-ea"/>
                    <a:sym typeface="+mn-lt"/>
                  </a:rPr>
                  <a:t>无源器件</a:t>
                </a:r>
              </a:p>
            </p:txBody>
          </p:sp>
          <p:sp>
            <p:nvSpPr>
              <p:cNvPr id="48" name="文本框 47"/>
              <p:cNvSpPr txBox="1"/>
              <p:nvPr/>
            </p:nvSpPr>
            <p:spPr>
              <a:xfrm>
                <a:off x="4317055" y="2636681"/>
                <a:ext cx="1141588" cy="1385058"/>
              </a:xfrm>
              <a:prstGeom prst="rect">
                <a:avLst/>
              </a:prstGeom>
              <a:noFill/>
            </p:spPr>
            <p:txBody>
              <a:bodyPr wrap="none" rtlCol="0">
                <a:spAutoFit/>
              </a:bodyPr>
              <a:lstStyle/>
              <a:p>
                <a:r>
                  <a:rPr kumimoji="1" lang="en-US" altLang="zh-CN" sz="1400" dirty="0" smtClean="0">
                    <a:cs typeface="+mn-ea"/>
                    <a:sym typeface="+mn-lt"/>
                  </a:rPr>
                  <a:t>OMUX</a:t>
                </a:r>
              </a:p>
              <a:p>
                <a:r>
                  <a:rPr kumimoji="1" lang="en-US" altLang="zh-CN" sz="1400" dirty="0" smtClean="0">
                    <a:cs typeface="+mn-ea"/>
                    <a:sym typeface="+mn-lt"/>
                  </a:rPr>
                  <a:t>DWDM</a:t>
                </a:r>
                <a:endParaRPr kumimoji="1" lang="en-US" altLang="zh-CN" sz="1400" dirty="0">
                  <a:cs typeface="+mn-ea"/>
                  <a:sym typeface="+mn-lt"/>
                </a:endParaRPr>
              </a:p>
              <a:p>
                <a:r>
                  <a:rPr kumimoji="1" lang="en-US" altLang="zh-CN" sz="1400" dirty="0">
                    <a:cs typeface="+mn-ea"/>
                    <a:sym typeface="+mn-lt"/>
                  </a:rPr>
                  <a:t>CWDM</a:t>
                </a:r>
              </a:p>
              <a:p>
                <a:r>
                  <a:rPr kumimoji="1" lang="en-US" altLang="zh-CN" sz="1400" dirty="0">
                    <a:cs typeface="+mn-ea"/>
                    <a:sym typeface="+mn-lt"/>
                  </a:rPr>
                  <a:t>CCWDM</a:t>
                </a:r>
              </a:p>
              <a:p>
                <a:r>
                  <a:rPr kumimoji="1" lang="en-US" altLang="zh-CN" sz="1400" dirty="0" smtClean="0">
                    <a:cs typeface="+mn-ea"/>
                    <a:sym typeface="+mn-lt"/>
                  </a:rPr>
                  <a:t>AAWG</a:t>
                </a:r>
              </a:p>
              <a:p>
                <a:r>
                  <a:rPr kumimoji="1" lang="en-US" altLang="zh-CN" sz="1400" dirty="0" smtClean="0">
                    <a:cs typeface="+mn-ea"/>
                    <a:sym typeface="+mn-lt"/>
                  </a:rPr>
                  <a:t>PLC</a:t>
                </a:r>
                <a:r>
                  <a:rPr kumimoji="1" lang="zh-CN" altLang="en-US" sz="1400" dirty="0" smtClean="0">
                    <a:cs typeface="+mn-ea"/>
                    <a:sym typeface="+mn-lt"/>
                  </a:rPr>
                  <a:t> </a:t>
                </a:r>
                <a:r>
                  <a:rPr kumimoji="1" lang="en-US" altLang="zh-CN" sz="1400" dirty="0" smtClean="0">
                    <a:cs typeface="+mn-ea"/>
                    <a:sym typeface="+mn-lt"/>
                  </a:rPr>
                  <a:t>Splitter</a:t>
                </a:r>
                <a:endParaRPr kumimoji="1" lang="en-US" altLang="zh-CN" sz="1400" dirty="0">
                  <a:cs typeface="+mn-ea"/>
                  <a:sym typeface="+mn-lt"/>
                </a:endParaRPr>
              </a:p>
            </p:txBody>
          </p:sp>
        </p:grpSp>
        <p:grpSp>
          <p:nvGrpSpPr>
            <p:cNvPr id="9" name="组合 5"/>
            <p:cNvGrpSpPr/>
            <p:nvPr/>
          </p:nvGrpSpPr>
          <p:grpSpPr>
            <a:xfrm>
              <a:off x="5272" y="6505"/>
              <a:ext cx="2724" cy="2488"/>
              <a:chOff x="5503340" y="1666325"/>
              <a:chExt cx="1729961" cy="1580044"/>
            </a:xfrm>
          </p:grpSpPr>
          <p:sp>
            <p:nvSpPr>
              <p:cNvPr id="45" name="矩形 44"/>
              <p:cNvSpPr/>
              <p:nvPr/>
            </p:nvSpPr>
            <p:spPr>
              <a:xfrm>
                <a:off x="5503340" y="1666325"/>
                <a:ext cx="943731" cy="306716"/>
              </a:xfrm>
              <a:prstGeom prst="rect">
                <a:avLst/>
              </a:prstGeom>
            </p:spPr>
            <p:txBody>
              <a:bodyPr wrap="none">
                <a:spAutoFit/>
              </a:bodyPr>
              <a:lstStyle/>
              <a:p>
                <a:pPr algn="l">
                  <a:buClrTx/>
                  <a:buSzTx/>
                  <a:buFontTx/>
                </a:pPr>
                <a:r>
                  <a:rPr lang="zh-CN" altLang="en-US" sz="1400" b="1" dirty="0">
                    <a:solidFill>
                      <a:srgbClr val="404040"/>
                    </a:solidFill>
                    <a:cs typeface="+mn-ea"/>
                    <a:sym typeface="+mn-lt"/>
                  </a:rPr>
                  <a:t>MPO布线</a:t>
                </a:r>
              </a:p>
            </p:txBody>
          </p:sp>
          <p:sp>
            <p:nvSpPr>
              <p:cNvPr id="46" name="文本框 45"/>
              <p:cNvSpPr txBox="1"/>
              <p:nvPr/>
            </p:nvSpPr>
            <p:spPr>
              <a:xfrm>
                <a:off x="5503340" y="2046040"/>
                <a:ext cx="1729961" cy="1200329"/>
              </a:xfrm>
              <a:prstGeom prst="rect">
                <a:avLst/>
              </a:prstGeom>
              <a:noFill/>
            </p:spPr>
            <p:txBody>
              <a:bodyPr wrap="square" rtlCol="0">
                <a:spAutoFit/>
              </a:bodyPr>
              <a:lstStyle/>
              <a:p>
                <a:pPr>
                  <a:lnSpc>
                    <a:spcPct val="150000"/>
                  </a:lnSpc>
                </a:pPr>
                <a:r>
                  <a:rPr kumimoji="1" lang="en-US" altLang="zh-CN" sz="1200" dirty="0" smtClean="0">
                    <a:cs typeface="+mn-ea"/>
                    <a:sym typeface="+mn-lt"/>
                  </a:rPr>
                  <a:t>40G/100G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200G/400G</a:t>
                </a:r>
                <a:r>
                  <a:rPr kumimoji="1" lang="zh-CN" altLang="en-US" sz="1200" dirty="0" smtClean="0">
                    <a:cs typeface="+mn-ea"/>
                    <a:sym typeface="+mn-lt"/>
                  </a:rPr>
                  <a:t> </a:t>
                </a:r>
                <a:r>
                  <a:rPr kumimoji="1" lang="en-US" altLang="zh-CN" sz="1200" dirty="0" smtClean="0">
                    <a:cs typeface="+mn-ea"/>
                    <a:sym typeface="+mn-lt"/>
                  </a:rPr>
                  <a:t>Cabling</a:t>
                </a:r>
                <a:endParaRPr kumimoji="1" lang="en-US" altLang="zh-CN" sz="1200" dirty="0">
                  <a:cs typeface="+mn-ea"/>
                  <a:sym typeface="+mn-lt"/>
                </a:endParaRPr>
              </a:p>
              <a:p>
                <a:pPr>
                  <a:lnSpc>
                    <a:spcPct val="150000"/>
                  </a:lnSpc>
                </a:pPr>
                <a:r>
                  <a:rPr kumimoji="1" lang="en-US" altLang="zh-CN" sz="1200" dirty="0" smtClean="0">
                    <a:cs typeface="+mn-ea"/>
                    <a:sym typeface="+mn-lt"/>
                  </a:rPr>
                  <a:t>High-density Rack</a:t>
                </a:r>
                <a:endParaRPr kumimoji="1" lang="zh-CN" altLang="en-US" sz="1200" dirty="0" smtClean="0">
                  <a:cs typeface="+mn-ea"/>
                  <a:sym typeface="+mn-lt"/>
                </a:endParaRPr>
              </a:p>
              <a:p>
                <a:pPr>
                  <a:lnSpc>
                    <a:spcPct val="150000"/>
                  </a:lnSpc>
                </a:pPr>
                <a:r>
                  <a:rPr kumimoji="1" lang="en-US" altLang="zh-CN" sz="1200" dirty="0" smtClean="0">
                    <a:cs typeface="+mn-ea"/>
                    <a:sym typeface="+mn-lt"/>
                  </a:rPr>
                  <a:t>MTP/MPO</a:t>
                </a:r>
                <a:r>
                  <a:rPr kumimoji="1" lang="zh-CN" altLang="en-US" sz="1200" dirty="0" smtClean="0">
                    <a:cs typeface="+mn-ea"/>
                    <a:sym typeface="+mn-lt"/>
                  </a:rPr>
                  <a:t> </a:t>
                </a:r>
                <a:r>
                  <a:rPr kumimoji="1" lang="en-US" altLang="zh-CN" sz="1200" dirty="0" smtClean="0">
                    <a:cs typeface="+mn-ea"/>
                    <a:sym typeface="+mn-lt"/>
                  </a:rPr>
                  <a:t>Accessory</a:t>
                </a:r>
                <a:endParaRPr kumimoji="1" lang="zh-CN" altLang="en-US" sz="1200" dirty="0">
                  <a:cs typeface="+mn-ea"/>
                  <a:sym typeface="+mn-lt"/>
                </a:endParaRPr>
              </a:p>
            </p:txBody>
          </p:sp>
        </p:grpSp>
        <p:grpSp>
          <p:nvGrpSpPr>
            <p:cNvPr id="10" name="组合 4"/>
            <p:cNvGrpSpPr/>
            <p:nvPr/>
          </p:nvGrpSpPr>
          <p:grpSpPr>
            <a:xfrm>
              <a:off x="9710" y="6459"/>
              <a:ext cx="3254" cy="3224"/>
              <a:chOff x="6896706" y="1796859"/>
              <a:chExt cx="2066484" cy="2050248"/>
            </a:xfrm>
          </p:grpSpPr>
          <p:sp>
            <p:nvSpPr>
              <p:cNvPr id="43" name="矩形 42"/>
              <p:cNvSpPr/>
              <p:nvPr/>
            </p:nvSpPr>
            <p:spPr>
              <a:xfrm>
                <a:off x="6908739" y="1796859"/>
                <a:ext cx="1082450" cy="307811"/>
              </a:xfrm>
              <a:prstGeom prst="rect">
                <a:avLst/>
              </a:prstGeom>
            </p:spPr>
            <p:txBody>
              <a:bodyPr wrap="none">
                <a:spAutoFit/>
              </a:bodyPr>
              <a:lstStyle/>
              <a:p>
                <a:pPr algn="l">
                  <a:buClrTx/>
                  <a:buSzTx/>
                  <a:buFontTx/>
                </a:pPr>
                <a:r>
                  <a:rPr lang="zh-CN" altLang="en-US" sz="1400" b="1" dirty="0" smtClean="0">
                    <a:solidFill>
                      <a:srgbClr val="404040"/>
                    </a:solidFill>
                    <a:cs typeface="+mn-ea"/>
                    <a:sym typeface="+mn-lt"/>
                  </a:rPr>
                  <a:t>光纤收发器</a:t>
                </a:r>
                <a:endParaRPr lang="zh-CN" altLang="en-US" sz="1400" b="1" dirty="0">
                  <a:solidFill>
                    <a:srgbClr val="404040"/>
                  </a:solidFill>
                  <a:cs typeface="+mn-ea"/>
                  <a:sym typeface="+mn-lt"/>
                </a:endParaRPr>
              </a:p>
            </p:txBody>
          </p:sp>
          <p:sp>
            <p:nvSpPr>
              <p:cNvPr id="44" name="文本框 43"/>
              <p:cNvSpPr txBox="1"/>
              <p:nvPr/>
            </p:nvSpPr>
            <p:spPr>
              <a:xfrm>
                <a:off x="6896706" y="2089969"/>
                <a:ext cx="2066484" cy="1757138"/>
              </a:xfrm>
              <a:prstGeom prst="rect">
                <a:avLst/>
              </a:prstGeom>
              <a:noFill/>
            </p:spPr>
            <p:txBody>
              <a:bodyPr wrap="square" rtlCol="0">
                <a:spAutoFit/>
              </a:bodyPr>
              <a:lstStyle/>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1000M Media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10G </a:t>
                </a: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POE</a:t>
                </a:r>
                <a:r>
                  <a:rPr lang="zh-CN" altLang="en-US" sz="1200" dirty="0" smtClean="0">
                    <a:latin typeface="Helvetica" panose="020B0604020202030204" pitchFamily="34" charset="0"/>
                    <a:ea typeface="Arial Unicode MS" panose="020B0604020202020204" pitchFamily="34" charset="-128"/>
                    <a:cs typeface="Arial Unicode MS" panose="020B0604020202020204" pitchFamily="34" charset="-128"/>
                  </a:rPr>
                  <a:t>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Media Converter</a:t>
                </a:r>
                <a:endParaRPr lang="zh-CN" altLang="en-US" sz="1200" dirty="0">
                  <a:latin typeface="Helvetica" panose="020B0604020202030204" pitchFamily="34" charset="0"/>
                  <a:ea typeface="Arial Unicode MS" panose="020B0604020202020204" pitchFamily="34" charset="-128"/>
                  <a:cs typeface="Arial Unicode MS" panose="020B0604020202020204" pitchFamily="34" charset="-128"/>
                </a:endParaRPr>
              </a:p>
              <a:p>
                <a:pPr>
                  <a:lnSpc>
                    <a:spcPct val="150000"/>
                  </a:lnSpc>
                </a:pPr>
                <a:r>
                  <a:rPr lang="en-US" altLang="zh-CN" sz="1200" dirty="0">
                    <a:latin typeface="Helvetica" panose="020B0604020202030204" pitchFamily="34" charset="0"/>
                    <a:ea typeface="Arial Unicode MS" panose="020B0604020202020204" pitchFamily="34" charset="-128"/>
                    <a:cs typeface="Arial Unicode MS" panose="020B0604020202020204" pitchFamily="34" charset="-128"/>
                  </a:rPr>
                  <a:t>Rack Mount Media </a:t>
                </a:r>
                <a:r>
                  <a:rPr lang="en-US" altLang="zh-CN" sz="1200" dirty="0" smtClean="0">
                    <a:latin typeface="Helvetica" panose="020B0604020202030204" pitchFamily="34" charset="0"/>
                    <a:ea typeface="Arial Unicode MS" panose="020B0604020202020204" pitchFamily="34" charset="-128"/>
                    <a:cs typeface="Arial Unicode MS" panose="020B0604020202020204" pitchFamily="34" charset="-128"/>
                  </a:rPr>
                  <a:t>Converter</a:t>
                </a:r>
              </a:p>
            </p:txBody>
          </p:sp>
        </p:grpSp>
        <p:grpSp>
          <p:nvGrpSpPr>
            <p:cNvPr id="11" name="组合 6"/>
            <p:cNvGrpSpPr/>
            <p:nvPr/>
          </p:nvGrpSpPr>
          <p:grpSpPr>
            <a:xfrm>
              <a:off x="9809" y="3610"/>
              <a:ext cx="2443" cy="1776"/>
              <a:chOff x="4501702" y="4921520"/>
              <a:chExt cx="1551579" cy="1127634"/>
            </a:xfrm>
          </p:grpSpPr>
          <p:sp>
            <p:nvSpPr>
              <p:cNvPr id="41" name="矩形 40"/>
              <p:cNvSpPr/>
              <p:nvPr/>
            </p:nvSpPr>
            <p:spPr>
              <a:xfrm>
                <a:off x="4501702" y="5310490"/>
                <a:ext cx="1551579" cy="738664"/>
              </a:xfrm>
              <a:prstGeom prst="rect">
                <a:avLst/>
              </a:prstGeom>
            </p:spPr>
            <p:txBody>
              <a:bodyPr wrap="square">
                <a:spAutoFit/>
              </a:bodyPr>
              <a:lstStyle/>
              <a:p>
                <a:r>
                  <a:rPr kumimoji="1" lang="en-US" altLang="zh-CN" sz="1400" dirty="0" smtClean="0">
                    <a:cs typeface="+mn-ea"/>
                    <a:sym typeface="+mn-lt"/>
                  </a:rPr>
                  <a:t>12G-SDI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6G-SDI</a:t>
                </a:r>
                <a:r>
                  <a:rPr kumimoji="1" lang="zh-CN" altLang="en-US" sz="1400" dirty="0" smtClean="0">
                    <a:cs typeface="+mn-ea"/>
                    <a:sym typeface="+mn-lt"/>
                  </a:rPr>
                  <a:t> </a:t>
                </a:r>
                <a:r>
                  <a:rPr kumimoji="1" lang="en-US" altLang="zh-CN" sz="1400" dirty="0">
                    <a:cs typeface="+mn-ea"/>
                    <a:sym typeface="+mn-lt"/>
                  </a:rPr>
                  <a:t>SFP+</a:t>
                </a:r>
              </a:p>
              <a:p>
                <a:r>
                  <a:rPr kumimoji="1" lang="en-US" altLang="zh-CN" sz="1400" dirty="0" smtClean="0">
                    <a:cs typeface="+mn-ea"/>
                    <a:sym typeface="+mn-lt"/>
                  </a:rPr>
                  <a:t>3G-SDI</a:t>
                </a:r>
                <a:r>
                  <a:rPr kumimoji="1" lang="zh-CN" altLang="en-US" sz="1400" dirty="0" smtClean="0">
                    <a:cs typeface="+mn-ea"/>
                    <a:sym typeface="+mn-lt"/>
                  </a:rPr>
                  <a:t> </a:t>
                </a:r>
                <a:r>
                  <a:rPr kumimoji="1" lang="en-US" altLang="zh-CN" sz="1400" dirty="0">
                    <a:cs typeface="+mn-ea"/>
                    <a:sym typeface="+mn-lt"/>
                  </a:rPr>
                  <a:t>SFP</a:t>
                </a:r>
              </a:p>
            </p:txBody>
          </p:sp>
          <p:sp>
            <p:nvSpPr>
              <p:cNvPr id="42" name="矩形 41"/>
              <p:cNvSpPr/>
              <p:nvPr/>
            </p:nvSpPr>
            <p:spPr>
              <a:xfrm>
                <a:off x="4501702" y="4921520"/>
                <a:ext cx="1296674" cy="277009"/>
              </a:xfrm>
              <a:prstGeom prst="rect">
                <a:avLst/>
              </a:prstGeom>
            </p:spPr>
            <p:txBody>
              <a:bodyPr wrap="none">
                <a:spAutoFit/>
              </a:bodyPr>
              <a:lstStyle/>
              <a:p>
                <a:r>
                  <a:rPr lang="en-US" altLang="zh-CN" sz="1200" dirty="0" smtClean="0">
                    <a:cs typeface="+mn-ea"/>
                    <a:sym typeface="+mn-lt"/>
                  </a:rPr>
                  <a:t>HD Video TRCV</a:t>
                </a:r>
                <a:endParaRPr lang="en-US" altLang="zh-CN" sz="1200" dirty="0">
                  <a:cs typeface="+mn-ea"/>
                  <a:sym typeface="+mn-lt"/>
                </a:endParaRPr>
              </a:p>
            </p:txBody>
          </p:sp>
        </p:grpSp>
        <p:grpSp>
          <p:nvGrpSpPr>
            <p:cNvPr id="12" name="组合 11"/>
            <p:cNvGrpSpPr/>
            <p:nvPr/>
          </p:nvGrpSpPr>
          <p:grpSpPr>
            <a:xfrm>
              <a:off x="9809" y="2165"/>
              <a:ext cx="2487" cy="1305"/>
              <a:chOff x="2454283" y="4756863"/>
              <a:chExt cx="1579278" cy="828584"/>
            </a:xfrm>
          </p:grpSpPr>
          <p:sp>
            <p:nvSpPr>
              <p:cNvPr id="39" name="矩形 38"/>
              <p:cNvSpPr/>
              <p:nvPr/>
            </p:nvSpPr>
            <p:spPr>
              <a:xfrm>
                <a:off x="2454283" y="4756863"/>
                <a:ext cx="1071880" cy="306705"/>
              </a:xfrm>
              <a:prstGeom prst="rect">
                <a:avLst/>
              </a:prstGeom>
            </p:spPr>
            <p:txBody>
              <a:bodyPr wrap="none">
                <a:spAutoFit/>
              </a:bodyPr>
              <a:lstStyle/>
              <a:p>
                <a:r>
                  <a:rPr lang="zh-CN" altLang="en-US" sz="1400" b="1" dirty="0">
                    <a:solidFill>
                      <a:srgbClr val="404040"/>
                    </a:solidFill>
                    <a:cs typeface="+mn-ea"/>
                    <a:sym typeface="+mn-lt"/>
                  </a:rPr>
                  <a:t>相干光模块</a:t>
                </a:r>
              </a:p>
            </p:txBody>
          </p:sp>
          <p:sp>
            <p:nvSpPr>
              <p:cNvPr id="40" name="矩形 39"/>
              <p:cNvSpPr/>
              <p:nvPr/>
            </p:nvSpPr>
            <p:spPr>
              <a:xfrm>
                <a:off x="2454283" y="5062227"/>
                <a:ext cx="1579278" cy="523220"/>
              </a:xfrm>
              <a:prstGeom prst="rect">
                <a:avLst/>
              </a:prstGeom>
            </p:spPr>
            <p:txBody>
              <a:bodyPr wrap="none">
                <a:spAutoFit/>
              </a:bodyPr>
              <a:lstStyle/>
              <a:p>
                <a:r>
                  <a:rPr kumimoji="1" lang="en-US" altLang="zh-CN" sz="1400" dirty="0" smtClean="0">
                    <a:cs typeface="+mn-ea"/>
                    <a:sym typeface="+mn-lt"/>
                  </a:rPr>
                  <a:t>200G </a:t>
                </a:r>
                <a:r>
                  <a:rPr kumimoji="1" lang="en-US" altLang="zh-CN" sz="1400" dirty="0">
                    <a:cs typeface="+mn-ea"/>
                    <a:sym typeface="+mn-lt"/>
                  </a:rPr>
                  <a:t>CFP2 DCO</a:t>
                </a:r>
              </a:p>
              <a:p>
                <a:r>
                  <a:rPr kumimoji="1" lang="en-US" altLang="zh-CN" sz="1400" dirty="0">
                    <a:cs typeface="+mn-ea"/>
                    <a:sym typeface="+mn-lt"/>
                  </a:rPr>
                  <a:t>100G CFP DCO</a:t>
                </a:r>
              </a:p>
            </p:txBody>
          </p:sp>
        </p:grpSp>
        <p:pic>
          <p:nvPicPr>
            <p:cNvPr id="13" name="图片 12"/>
            <p:cNvPicPr>
              <a:picLocks noChangeAspect="1"/>
            </p:cNvPicPr>
            <p:nvPr/>
          </p:nvPicPr>
          <p:blipFill>
            <a:blip r:embed="rId3" cstate="screen"/>
            <a:stretch>
              <a:fillRect/>
            </a:stretch>
          </p:blipFill>
          <p:spPr>
            <a:xfrm>
              <a:off x="3379" y="2566"/>
              <a:ext cx="964" cy="610"/>
            </a:xfrm>
            <a:prstGeom prst="rect">
              <a:avLst/>
            </a:prstGeom>
          </p:spPr>
        </p:pic>
        <p:pic>
          <p:nvPicPr>
            <p:cNvPr id="14" name="图片 13"/>
            <p:cNvPicPr>
              <a:picLocks noChangeAspect="1"/>
            </p:cNvPicPr>
            <p:nvPr/>
          </p:nvPicPr>
          <p:blipFill>
            <a:blip r:embed="rId4" cstate="screen"/>
            <a:stretch>
              <a:fillRect/>
            </a:stretch>
          </p:blipFill>
          <p:spPr>
            <a:xfrm>
              <a:off x="3379" y="3214"/>
              <a:ext cx="956" cy="695"/>
            </a:xfrm>
            <a:prstGeom prst="rect">
              <a:avLst/>
            </a:prstGeom>
          </p:spPr>
        </p:pic>
        <p:pic>
          <p:nvPicPr>
            <p:cNvPr id="15" name="图片 14"/>
            <p:cNvPicPr>
              <a:picLocks noChangeAspect="1"/>
            </p:cNvPicPr>
            <p:nvPr/>
          </p:nvPicPr>
          <p:blipFill rotWithShape="1">
            <a:blip r:embed="rId5" cstate="screen"/>
            <a:srcRect b="-1"/>
            <a:stretch>
              <a:fillRect/>
            </a:stretch>
          </p:blipFill>
          <p:spPr>
            <a:xfrm>
              <a:off x="3379" y="3946"/>
              <a:ext cx="956" cy="737"/>
            </a:xfrm>
            <a:prstGeom prst="rect">
              <a:avLst/>
            </a:prstGeom>
          </p:spPr>
        </p:pic>
        <p:pic>
          <p:nvPicPr>
            <p:cNvPr id="16" name="图片 15"/>
            <p:cNvPicPr>
              <a:picLocks noChangeAspect="1"/>
            </p:cNvPicPr>
            <p:nvPr/>
          </p:nvPicPr>
          <p:blipFill>
            <a:blip r:embed="rId6" cstate="screen"/>
            <a:stretch>
              <a:fillRect/>
            </a:stretch>
          </p:blipFill>
          <p:spPr>
            <a:xfrm>
              <a:off x="3031" y="7672"/>
              <a:ext cx="832" cy="601"/>
            </a:xfrm>
            <a:prstGeom prst="rect">
              <a:avLst/>
            </a:prstGeom>
          </p:spPr>
        </p:pic>
        <p:pic>
          <p:nvPicPr>
            <p:cNvPr id="17" name="图片 16"/>
            <p:cNvPicPr>
              <a:picLocks noChangeAspect="1"/>
            </p:cNvPicPr>
            <p:nvPr/>
          </p:nvPicPr>
          <p:blipFill>
            <a:blip r:embed="rId7" cstate="screen"/>
            <a:stretch>
              <a:fillRect/>
            </a:stretch>
          </p:blipFill>
          <p:spPr>
            <a:xfrm>
              <a:off x="3379" y="4721"/>
              <a:ext cx="956" cy="662"/>
            </a:xfrm>
            <a:prstGeom prst="rect">
              <a:avLst/>
            </a:prstGeom>
          </p:spPr>
        </p:pic>
        <p:pic>
          <p:nvPicPr>
            <p:cNvPr id="18" name="图片 17"/>
            <p:cNvPicPr>
              <a:picLocks noChangeAspect="1"/>
            </p:cNvPicPr>
            <p:nvPr/>
          </p:nvPicPr>
          <p:blipFill>
            <a:blip r:embed="rId8" cstate="screen"/>
            <a:stretch>
              <a:fillRect/>
            </a:stretch>
          </p:blipFill>
          <p:spPr>
            <a:xfrm>
              <a:off x="3031" y="8491"/>
              <a:ext cx="901" cy="663"/>
            </a:xfrm>
            <a:prstGeom prst="rect">
              <a:avLst/>
            </a:prstGeom>
          </p:spPr>
        </p:pic>
        <p:pic>
          <p:nvPicPr>
            <p:cNvPr id="19" name="图片 18"/>
            <p:cNvPicPr>
              <a:picLocks noChangeAspect="1"/>
            </p:cNvPicPr>
            <p:nvPr/>
          </p:nvPicPr>
          <p:blipFill>
            <a:blip r:embed="rId9" cstate="screen"/>
            <a:stretch>
              <a:fillRect/>
            </a:stretch>
          </p:blipFill>
          <p:spPr>
            <a:xfrm>
              <a:off x="3031" y="7044"/>
              <a:ext cx="901" cy="353"/>
            </a:xfrm>
            <a:prstGeom prst="rect">
              <a:avLst/>
            </a:prstGeom>
          </p:spPr>
        </p:pic>
        <p:pic>
          <p:nvPicPr>
            <p:cNvPr id="20" name="图片 19"/>
            <p:cNvPicPr>
              <a:picLocks noChangeAspect="1"/>
            </p:cNvPicPr>
            <p:nvPr/>
          </p:nvPicPr>
          <p:blipFill>
            <a:blip r:embed="rId10" cstate="screen"/>
            <a:stretch>
              <a:fillRect/>
            </a:stretch>
          </p:blipFill>
          <p:spPr>
            <a:xfrm>
              <a:off x="12337" y="2593"/>
              <a:ext cx="830" cy="607"/>
            </a:xfrm>
            <a:prstGeom prst="rect">
              <a:avLst/>
            </a:prstGeom>
          </p:spPr>
        </p:pic>
        <p:pic>
          <p:nvPicPr>
            <p:cNvPr id="21" name="图片 20"/>
            <p:cNvPicPr>
              <a:picLocks noChangeAspect="1"/>
            </p:cNvPicPr>
            <p:nvPr/>
          </p:nvPicPr>
          <p:blipFill>
            <a:blip r:embed="rId11" cstate="screen">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12337" y="3382"/>
              <a:ext cx="835" cy="565"/>
            </a:xfrm>
            <a:prstGeom prst="rect">
              <a:avLst/>
            </a:prstGeom>
          </p:spPr>
        </p:pic>
        <p:pic>
          <p:nvPicPr>
            <p:cNvPr id="22" name="图片 21"/>
            <p:cNvPicPr>
              <a:picLocks noChangeAspect="1"/>
            </p:cNvPicPr>
            <p:nvPr/>
          </p:nvPicPr>
          <p:blipFill>
            <a:blip r:embed="rId13" cstate="screen"/>
            <a:stretch>
              <a:fillRect/>
            </a:stretch>
          </p:blipFill>
          <p:spPr>
            <a:xfrm>
              <a:off x="12337" y="4129"/>
              <a:ext cx="830" cy="519"/>
            </a:xfrm>
            <a:prstGeom prst="rect">
              <a:avLst/>
            </a:prstGeom>
          </p:spPr>
        </p:pic>
        <p:pic>
          <p:nvPicPr>
            <p:cNvPr id="23" name="图片 22"/>
            <p:cNvPicPr>
              <a:picLocks noChangeAspect="1"/>
            </p:cNvPicPr>
            <p:nvPr/>
          </p:nvPicPr>
          <p:blipFill>
            <a:blip r:embed="rId14" cstate="screen"/>
            <a:stretch>
              <a:fillRect/>
            </a:stretch>
          </p:blipFill>
          <p:spPr>
            <a:xfrm>
              <a:off x="12337" y="4830"/>
              <a:ext cx="830" cy="541"/>
            </a:xfrm>
            <a:prstGeom prst="rect">
              <a:avLst/>
            </a:prstGeom>
          </p:spPr>
        </p:pic>
        <p:pic>
          <p:nvPicPr>
            <p:cNvPr id="24" name="图片 23"/>
            <p:cNvPicPr>
              <a:picLocks noChangeAspect="1"/>
            </p:cNvPicPr>
            <p:nvPr/>
          </p:nvPicPr>
          <p:blipFill>
            <a:blip r:embed="rId15" cstate="screen"/>
            <a:stretch>
              <a:fillRect/>
            </a:stretch>
          </p:blipFill>
          <p:spPr>
            <a:xfrm>
              <a:off x="7880" y="6645"/>
              <a:ext cx="734" cy="581"/>
            </a:xfrm>
            <a:prstGeom prst="rect">
              <a:avLst/>
            </a:prstGeom>
          </p:spPr>
        </p:pic>
        <p:pic>
          <p:nvPicPr>
            <p:cNvPr id="25" name="图片 24"/>
            <p:cNvPicPr>
              <a:picLocks noChangeAspect="1"/>
            </p:cNvPicPr>
            <p:nvPr/>
          </p:nvPicPr>
          <p:blipFill>
            <a:blip r:embed="rId16" cstate="screen"/>
            <a:stretch>
              <a:fillRect/>
            </a:stretch>
          </p:blipFill>
          <p:spPr>
            <a:xfrm>
              <a:off x="7880" y="7375"/>
              <a:ext cx="734" cy="621"/>
            </a:xfrm>
            <a:prstGeom prst="rect">
              <a:avLst/>
            </a:prstGeom>
          </p:spPr>
        </p:pic>
        <p:pic>
          <p:nvPicPr>
            <p:cNvPr id="26" name="图片 25"/>
            <p:cNvPicPr>
              <a:picLocks noChangeAspect="1"/>
            </p:cNvPicPr>
            <p:nvPr/>
          </p:nvPicPr>
          <p:blipFill>
            <a:blip r:embed="rId17" cstate="screen"/>
            <a:stretch>
              <a:fillRect/>
            </a:stretch>
          </p:blipFill>
          <p:spPr>
            <a:xfrm>
              <a:off x="7880" y="8144"/>
              <a:ext cx="734" cy="412"/>
            </a:xfrm>
            <a:prstGeom prst="rect">
              <a:avLst/>
            </a:prstGeom>
          </p:spPr>
        </p:pic>
        <p:pic>
          <p:nvPicPr>
            <p:cNvPr id="27" name="图片 26"/>
            <p:cNvPicPr>
              <a:picLocks noChangeAspect="1"/>
            </p:cNvPicPr>
            <p:nvPr/>
          </p:nvPicPr>
          <p:blipFill>
            <a:blip r:embed="rId18" cstate="screen"/>
            <a:stretch>
              <a:fillRect/>
            </a:stretch>
          </p:blipFill>
          <p:spPr>
            <a:xfrm>
              <a:off x="7880" y="8705"/>
              <a:ext cx="734" cy="393"/>
            </a:xfrm>
            <a:prstGeom prst="rect">
              <a:avLst/>
            </a:prstGeom>
          </p:spPr>
        </p:pic>
        <p:pic>
          <p:nvPicPr>
            <p:cNvPr id="28" name="图片 27"/>
            <p:cNvPicPr>
              <a:picLocks noChangeAspect="1"/>
            </p:cNvPicPr>
            <p:nvPr/>
          </p:nvPicPr>
          <p:blipFill>
            <a:blip r:embed="rId19" cstate="screen"/>
            <a:stretch>
              <a:fillRect/>
            </a:stretch>
          </p:blipFill>
          <p:spPr>
            <a:xfrm>
              <a:off x="8154" y="4301"/>
              <a:ext cx="845" cy="600"/>
            </a:xfrm>
            <a:prstGeom prst="rect">
              <a:avLst/>
            </a:prstGeom>
          </p:spPr>
        </p:pic>
        <p:pic>
          <p:nvPicPr>
            <p:cNvPr id="29" name="图片 28"/>
            <p:cNvPicPr>
              <a:picLocks noChangeAspect="1"/>
            </p:cNvPicPr>
            <p:nvPr/>
          </p:nvPicPr>
          <p:blipFill>
            <a:blip r:embed="rId20" cstate="screen"/>
            <a:stretch>
              <a:fillRect/>
            </a:stretch>
          </p:blipFill>
          <p:spPr>
            <a:xfrm>
              <a:off x="8154" y="2823"/>
              <a:ext cx="862" cy="581"/>
            </a:xfrm>
            <a:prstGeom prst="rect">
              <a:avLst/>
            </a:prstGeom>
          </p:spPr>
        </p:pic>
        <p:pic>
          <p:nvPicPr>
            <p:cNvPr id="30" name="图片 29"/>
            <p:cNvPicPr>
              <a:picLocks noChangeAspect="1"/>
            </p:cNvPicPr>
            <p:nvPr/>
          </p:nvPicPr>
          <p:blipFill>
            <a:blip r:embed="rId21" cstate="screen"/>
            <a:stretch>
              <a:fillRect/>
            </a:stretch>
          </p:blipFill>
          <p:spPr>
            <a:xfrm>
              <a:off x="8154" y="3580"/>
              <a:ext cx="845" cy="546"/>
            </a:xfrm>
            <a:prstGeom prst="rect">
              <a:avLst/>
            </a:prstGeom>
          </p:spPr>
        </p:pic>
      </p:grpSp>
      <p:pic>
        <p:nvPicPr>
          <p:cNvPr id="33" name="图片 3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423299"/>
            <a:ext cx="635236" cy="394877"/>
          </a:xfrm>
          <a:prstGeom prst="rect">
            <a:avLst/>
          </a:prstGeom>
        </p:spPr>
      </p:pic>
      <p:pic>
        <p:nvPicPr>
          <p:cNvPr id="56" name="图片 5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4867382"/>
            <a:ext cx="635236" cy="394877"/>
          </a:xfrm>
          <a:prstGeom prst="rect">
            <a:avLst/>
          </a:prstGeom>
        </p:spPr>
      </p:pic>
      <p:pic>
        <p:nvPicPr>
          <p:cNvPr id="57" name="图片 5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flipV="1">
            <a:off x="9340437" y="5755548"/>
            <a:ext cx="656569" cy="222371"/>
          </a:xfrm>
          <a:prstGeom prst="rect">
            <a:avLst/>
          </a:prstGeom>
        </p:spPr>
      </p:pic>
      <p:pic>
        <p:nvPicPr>
          <p:cNvPr id="58" name="图片 5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40437" y="5311465"/>
            <a:ext cx="635236" cy="394877"/>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TUV  ISO 9001: 2012 2015</a:t>
            </a:r>
            <a:endParaRPr lang="zh-CN" altLang="en-US" dirty="0"/>
          </a:p>
        </p:txBody>
      </p:sp>
      <p:pic>
        <p:nvPicPr>
          <p:cNvPr id="4" name="内容占位符 3"/>
          <p:cNvPicPr>
            <a:picLocks noGrp="1" noChangeAspect="1"/>
          </p:cNvPicPr>
          <p:nvPr>
            <p:ph idx="1"/>
          </p:nvPr>
        </p:nvPicPr>
        <p:blipFill>
          <a:blip r:embed="rId2"/>
          <a:stretch>
            <a:fillRect/>
          </a:stretch>
        </p:blipFill>
        <p:spPr>
          <a:xfrm>
            <a:off x="1154592" y="1906881"/>
            <a:ext cx="6805206" cy="3591637"/>
          </a:xfrm>
          <a:prstGeom prst="rect">
            <a:avLst/>
          </a:prstGeom>
        </p:spPr>
        <p:style>
          <a:lnRef idx="2">
            <a:schemeClr val="accent1"/>
          </a:lnRef>
          <a:fillRef idx="1">
            <a:schemeClr val="lt1"/>
          </a:fillRef>
          <a:effectRef idx="0">
            <a:schemeClr val="accent1"/>
          </a:effectRef>
          <a:fontRef idx="minor">
            <a:schemeClr val="dk1"/>
          </a:fontRef>
        </p:style>
      </p:pic>
      <p:pic>
        <p:nvPicPr>
          <p:cNvPr id="5" name="Picture 2" descr="http://www.6comgiga.com/imageRepository/1b535975-d2d4-4a12-8334-406cadd428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815" y="1906881"/>
            <a:ext cx="2602482" cy="3591637"/>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企业简介</a:t>
            </a:r>
            <a:endParaRPr lang="zh-CN" altLang="en-US" b="1" dirty="0"/>
          </a:p>
        </p:txBody>
      </p:sp>
      <p:pic>
        <p:nvPicPr>
          <p:cNvPr id="5" name="内容占位符 3" descr="QQ图片20160524094742"/>
          <p:cNvPicPr>
            <a:picLocks noChangeAspect="1"/>
          </p:cNvPicPr>
          <p:nvPr/>
        </p:nvPicPr>
        <p:blipFill rotWithShape="1">
          <a:blip r:embed="rId3" cstate="email"/>
          <a:srcRect/>
          <a:stretch>
            <a:fillRect/>
          </a:stretch>
        </p:blipFill>
        <p:spPr>
          <a:xfrm>
            <a:off x="501859" y="2785904"/>
            <a:ext cx="4440714" cy="24870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21"/>
          <p:cNvSpPr>
            <a:spLocks noChangeArrowheads="1"/>
          </p:cNvSpPr>
          <p:nvPr/>
        </p:nvSpPr>
        <p:spPr bwMode="auto">
          <a:xfrm>
            <a:off x="5379260" y="2785903"/>
            <a:ext cx="5710497" cy="2436564"/>
          </a:xfrm>
          <a:prstGeom prst="rect">
            <a:avLst/>
          </a:prstGeom>
          <a:noFill/>
          <a:ln w="6350">
            <a:solidFill>
              <a:srgbClr val="A5A5A5"/>
            </a:solidFill>
            <a:bevel/>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buNone/>
            </a:pPr>
            <a:r>
              <a:rPr lang="zh-CN" altLang="en-US" sz="2000" dirty="0">
                <a:solidFill>
                  <a:schemeClr val="accent6"/>
                </a:solidFill>
                <a:latin typeface="+mn-ea"/>
                <a:ea typeface="+mn-ea"/>
              </a:rPr>
              <a:t>赛克斯康公司成立于</a:t>
            </a:r>
            <a:r>
              <a:rPr lang="en-US" altLang="zh-CN" sz="2000" dirty="0">
                <a:solidFill>
                  <a:schemeClr val="accent6"/>
                </a:solidFill>
                <a:latin typeface="+mn-ea"/>
                <a:ea typeface="+mn-ea"/>
              </a:rPr>
              <a:t>2009</a:t>
            </a:r>
            <a:r>
              <a:rPr lang="zh-CN" altLang="en-US" sz="2000" dirty="0">
                <a:solidFill>
                  <a:schemeClr val="accent6"/>
                </a:solidFill>
                <a:latin typeface="+mn-ea"/>
                <a:ea typeface="+mn-ea"/>
              </a:rPr>
              <a:t>年</a:t>
            </a:r>
            <a:r>
              <a:rPr lang="en-US" altLang="zh-CN" sz="2000" dirty="0">
                <a:solidFill>
                  <a:schemeClr val="accent6"/>
                </a:solidFill>
                <a:latin typeface="+mn-ea"/>
                <a:ea typeface="+mn-ea"/>
              </a:rPr>
              <a:t>8</a:t>
            </a:r>
            <a:r>
              <a:rPr lang="zh-CN" altLang="en-US" sz="2000" dirty="0">
                <a:solidFill>
                  <a:schemeClr val="accent6"/>
                </a:solidFill>
                <a:latin typeface="+mn-ea"/>
                <a:ea typeface="+mn-ea"/>
              </a:rPr>
              <a:t>月</a:t>
            </a:r>
            <a:r>
              <a:rPr lang="en-US" altLang="zh-CN" sz="2000" dirty="0">
                <a:solidFill>
                  <a:schemeClr val="accent6"/>
                </a:solidFill>
                <a:latin typeface="+mn-ea"/>
                <a:ea typeface="+mn-ea"/>
              </a:rPr>
              <a:t>16</a:t>
            </a:r>
            <a:r>
              <a:rPr lang="zh-CN" altLang="en-US" sz="2000" dirty="0">
                <a:solidFill>
                  <a:schemeClr val="accent6"/>
                </a:solidFill>
                <a:latin typeface="+mn-ea"/>
                <a:ea typeface="+mn-ea"/>
              </a:rPr>
              <a:t>日，地处于广东省深圳市龙华区清湖宝能科技园，在总建设面积约</a:t>
            </a:r>
            <a:r>
              <a:rPr lang="en-US" altLang="zh-CN" sz="2000" dirty="0">
                <a:solidFill>
                  <a:schemeClr val="accent6"/>
                </a:solidFill>
                <a:latin typeface="+mn-ea"/>
                <a:ea typeface="+mn-ea"/>
              </a:rPr>
              <a:t>150</a:t>
            </a:r>
            <a:r>
              <a:rPr lang="zh-CN" altLang="en-US" sz="2000" dirty="0">
                <a:solidFill>
                  <a:schemeClr val="accent6"/>
                </a:solidFill>
                <a:latin typeface="+mn-ea"/>
                <a:ea typeface="+mn-ea"/>
              </a:rPr>
              <a:t>万平方米的宝能科技园内赛克斯康拥有</a:t>
            </a:r>
            <a:r>
              <a:rPr lang="en-US" altLang="zh-CN" sz="2000" dirty="0">
                <a:solidFill>
                  <a:schemeClr val="accent6"/>
                </a:solidFill>
                <a:latin typeface="+mn-ea"/>
                <a:ea typeface="+mn-ea"/>
              </a:rPr>
              <a:t>1000</a:t>
            </a:r>
            <a:r>
              <a:rPr lang="zh-CN" altLang="en-US" sz="2000" dirty="0">
                <a:solidFill>
                  <a:schemeClr val="accent6"/>
                </a:solidFill>
                <a:latin typeface="+mn-ea"/>
                <a:ea typeface="+mn-ea"/>
              </a:rPr>
              <a:t>平以上的现代化办公室和车间</a:t>
            </a:r>
            <a:r>
              <a:rPr lang="zh-CN" altLang="en-US" sz="2000" dirty="0" smtClean="0">
                <a:solidFill>
                  <a:schemeClr val="accent6"/>
                </a:solidFill>
                <a:latin typeface="+mn-ea"/>
                <a:ea typeface="+mn-ea"/>
              </a:rPr>
              <a:t>。</a:t>
            </a:r>
            <a:endParaRPr lang="zh-CN" altLang="en-US" sz="2000" dirty="0">
              <a:solidFill>
                <a:schemeClr val="accent6"/>
              </a:solidFill>
              <a:latin typeface="+mn-ea"/>
              <a:ea typeface="+mn-ea"/>
            </a:endParaRPr>
          </a:p>
          <a:p>
            <a:pPr lvl="0">
              <a:buNone/>
            </a:pPr>
            <a:r>
              <a:rPr lang="zh-CN" altLang="en-US" sz="2000" dirty="0">
                <a:solidFill>
                  <a:schemeClr val="accent6"/>
                </a:solidFill>
                <a:latin typeface="+mn-ea"/>
                <a:ea typeface="+mn-ea"/>
              </a:rPr>
              <a:t>现代化的科技园区基础设施一应俱全，自助餐厅，运动场，休息厅，乒乓球，羽毛球，培训中心等。为便于员工上下班，配备专车接送，充分体现企业以人为本的管理理念。</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CE FCC </a:t>
            </a:r>
            <a:r>
              <a:rPr lang="en-US" altLang="zh-CN" b="0" dirty="0" smtClean="0"/>
              <a:t>RoHS</a:t>
            </a:r>
            <a:r>
              <a:rPr lang="zh-CN" altLang="en-US" b="0" dirty="0" smtClean="0"/>
              <a:t> </a:t>
            </a:r>
            <a:r>
              <a:rPr lang="en-US" altLang="zh-CN" b="0" dirty="0"/>
              <a:t> Certification </a:t>
            </a:r>
            <a:endParaRPr lang="zh-CN" altLang="en-US" b="0" dirty="0"/>
          </a:p>
        </p:txBody>
      </p:sp>
      <p:pic>
        <p:nvPicPr>
          <p:cNvPr id="7170" name="Picture 2" descr="http://www.6comgiga.com/imageRepository/82241fcb-d772-4f08-926f-840729fc3af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471" y="1690688"/>
            <a:ext cx="2958985" cy="4217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6comgiga.com/imageRepository/ad2f39b8-ada1-48b6-a3d4-24ea56c78e1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926" y="1690688"/>
            <a:ext cx="2980044" cy="4217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6comgiga.com/imageRepository/84e2cab9-b9d7-4576-8c20-a02dec8d5e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3440" y="1690688"/>
            <a:ext cx="2966518" cy="4217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1267326"/>
            <a:ext cx="4876800" cy="4876800"/>
          </a:xfrm>
          <a:prstGeom prst="rect">
            <a:avLst/>
          </a:prstGeom>
        </p:spPr>
      </p:pic>
      <p:sp>
        <p:nvSpPr>
          <p:cNvPr id="5" name="Rectangle 1"/>
          <p:cNvSpPr>
            <a:spLocks noChangeArrowheads="1"/>
          </p:cNvSpPr>
          <p:nvPr/>
        </p:nvSpPr>
        <p:spPr bwMode="auto">
          <a:xfrm>
            <a:off x="3622167" y="2838584"/>
            <a:ext cx="1979613" cy="369331"/>
          </a:xfrm>
          <a:prstGeom prst="rect">
            <a:avLst/>
          </a:prstGeom>
          <a:noFill/>
          <a:ln w="9525">
            <a:noFill/>
            <a:miter lim="800000"/>
          </a:ln>
        </p:spPr>
        <p:txBody>
          <a:bodyPr anchor="ctr">
            <a:spAutoFit/>
          </a:bodyPr>
          <a:lstStyle/>
          <a:p>
            <a:pPr algn="ctr"/>
            <a:r>
              <a:rPr lang="zh-CN" altLang="en-US" b="1" dirty="0" smtClean="0">
                <a:solidFill>
                  <a:schemeClr val="bg1"/>
                </a:solidFill>
              </a:rPr>
              <a:t>互联网运营</a:t>
            </a:r>
            <a:r>
              <a:rPr lang="zh-CN" altLang="en-US" b="1" dirty="0">
                <a:solidFill>
                  <a:schemeClr val="bg1"/>
                </a:solidFill>
              </a:rPr>
              <a:t>商</a:t>
            </a:r>
            <a:endParaRPr lang="en-US" sz="2000" b="1" dirty="0" smtClean="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6" name="Rectangle 1"/>
          <p:cNvSpPr>
            <a:spLocks noChangeArrowheads="1"/>
          </p:cNvSpPr>
          <p:nvPr/>
        </p:nvSpPr>
        <p:spPr bwMode="auto">
          <a:xfrm>
            <a:off x="5202237" y="1594370"/>
            <a:ext cx="1787525" cy="87440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电信和移动</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运营商</a:t>
            </a:r>
            <a:endParaRPr lang="zh-CN" altLang="zh-CN" b="1" dirty="0">
              <a:solidFill>
                <a:schemeClr val="bg1"/>
              </a:solidFill>
            </a:endParaRPr>
          </a:p>
        </p:txBody>
      </p:sp>
      <p:sp>
        <p:nvSpPr>
          <p:cNvPr id="7" name="Rectangle 1"/>
          <p:cNvSpPr>
            <a:spLocks noChangeArrowheads="1"/>
          </p:cNvSpPr>
          <p:nvPr/>
        </p:nvSpPr>
        <p:spPr bwMode="auto">
          <a:xfrm>
            <a:off x="5032107" y="4996713"/>
            <a:ext cx="2127784" cy="873957"/>
          </a:xfrm>
          <a:prstGeom prst="rect">
            <a:avLst/>
          </a:prstGeom>
          <a:noFill/>
          <a:ln w="9525">
            <a:noFill/>
            <a:miter lim="800000"/>
          </a:ln>
        </p:spPr>
        <p:txBody>
          <a:bodyPr anchor="ctr">
            <a:spAutoFit/>
          </a:bodyPr>
          <a:lstStyle/>
          <a:p>
            <a:pPr indent="266700" algn="ctr">
              <a:lnSpc>
                <a:spcPct val="150000"/>
              </a:lnSpc>
            </a:pPr>
            <a:r>
              <a:rPr lang="zh-CN" altLang="en-US" b="1" dirty="0">
                <a:solidFill>
                  <a:schemeClr val="bg1"/>
                </a:solidFill>
                <a:sym typeface="+mn-lt"/>
              </a:rPr>
              <a:t>电信和数通</a:t>
            </a:r>
            <a:endParaRPr lang="en-US" altLang="zh-CN" b="1" dirty="0">
              <a:solidFill>
                <a:schemeClr val="bg1"/>
              </a:solidFill>
              <a:sym typeface="+mn-lt"/>
            </a:endParaRPr>
          </a:p>
          <a:p>
            <a:pPr indent="266700" algn="ctr">
              <a:lnSpc>
                <a:spcPct val="150000"/>
              </a:lnSpc>
            </a:pPr>
            <a:r>
              <a:rPr lang="zh-CN" altLang="en-US" b="1" dirty="0">
                <a:solidFill>
                  <a:schemeClr val="bg1"/>
                </a:solidFill>
                <a:sym typeface="+mn-lt"/>
              </a:rPr>
              <a:t>设备商</a:t>
            </a:r>
            <a:endParaRPr lang="zh-CN" altLang="zh-CN" b="1" dirty="0">
              <a:solidFill>
                <a:schemeClr val="bg1"/>
              </a:solidFill>
            </a:endParaRPr>
          </a:p>
        </p:txBody>
      </p:sp>
      <p:sp>
        <p:nvSpPr>
          <p:cNvPr id="8" name="Rectangle 1"/>
          <p:cNvSpPr>
            <a:spLocks noChangeArrowheads="1"/>
          </p:cNvSpPr>
          <p:nvPr/>
        </p:nvSpPr>
        <p:spPr bwMode="auto">
          <a:xfrm>
            <a:off x="2983564" y="4316384"/>
            <a:ext cx="3112435" cy="458459"/>
          </a:xfrm>
          <a:prstGeom prst="rect">
            <a:avLst/>
          </a:prstGeom>
          <a:noFill/>
          <a:ln w="9525">
            <a:noFill/>
            <a:miter lim="800000"/>
          </a:ln>
        </p:spPr>
        <p:txBody>
          <a:bodyPr anchor="ctr">
            <a:spAutoFit/>
          </a:bodyPr>
          <a:lstStyle/>
          <a:p>
            <a:pPr indent="266700" algn="ctr">
              <a:lnSpc>
                <a:spcPct val="150000"/>
              </a:lnSpc>
            </a:pPr>
            <a:r>
              <a:rPr lang="en-US" altLang="zh-CN" b="1" dirty="0">
                <a:solidFill>
                  <a:schemeClr val="bg1"/>
                </a:solidFill>
              </a:rPr>
              <a:t>DPI </a:t>
            </a:r>
            <a:r>
              <a:rPr lang="zh-CN" altLang="en-US" b="1" dirty="0">
                <a:solidFill>
                  <a:schemeClr val="bg1"/>
                </a:solidFill>
                <a:sym typeface="+mn-ea"/>
              </a:rPr>
              <a:t>产业</a:t>
            </a:r>
            <a:endParaRPr lang="zh-CN" altLang="zh-CN" b="1" dirty="0">
              <a:solidFill>
                <a:schemeClr val="bg1"/>
              </a:solidFill>
            </a:endParaRPr>
          </a:p>
        </p:txBody>
      </p:sp>
      <p:sp>
        <p:nvSpPr>
          <p:cNvPr id="9" name="TextBox 21"/>
          <p:cNvSpPr txBox="1">
            <a:spLocks noChangeArrowheads="1"/>
          </p:cNvSpPr>
          <p:nvPr/>
        </p:nvSpPr>
        <p:spPr bwMode="auto">
          <a:xfrm>
            <a:off x="7159891" y="2818870"/>
            <a:ext cx="1396250" cy="369332"/>
          </a:xfrm>
          <a:prstGeom prst="rect">
            <a:avLst/>
          </a:prstGeom>
          <a:noFill/>
          <a:ln w="9525">
            <a:noFill/>
            <a:miter lim="800000"/>
          </a:ln>
        </p:spPr>
        <p:txBody>
          <a:bodyPr wrap="square">
            <a:spAutoFit/>
          </a:bodyPr>
          <a:lstStyle/>
          <a:p>
            <a:pPr algn="ctr"/>
            <a:r>
              <a:rPr lang="en-US" altLang="zh-CN" b="1" dirty="0">
                <a:solidFill>
                  <a:schemeClr val="bg1"/>
                </a:solidFill>
              </a:rPr>
              <a:t>服</a:t>
            </a:r>
            <a:r>
              <a:rPr lang="zh-CN" altLang="en-US" b="1" dirty="0">
                <a:solidFill>
                  <a:schemeClr val="bg1"/>
                </a:solidFill>
              </a:rPr>
              <a:t>务器厂商</a:t>
            </a:r>
            <a:endParaRPr lang="en-US" altLang="zh-CN" b="1" dirty="0">
              <a:solidFill>
                <a:schemeClr val="bg1"/>
              </a:solidFill>
            </a:endParaRPr>
          </a:p>
        </p:txBody>
      </p:sp>
      <p:sp>
        <p:nvSpPr>
          <p:cNvPr id="10" name="TextBox 19"/>
          <p:cNvSpPr txBox="1">
            <a:spLocks noChangeArrowheads="1"/>
          </p:cNvSpPr>
          <p:nvPr/>
        </p:nvSpPr>
        <p:spPr bwMode="auto">
          <a:xfrm>
            <a:off x="6890350" y="4481498"/>
            <a:ext cx="1640039" cy="369332"/>
          </a:xfrm>
          <a:prstGeom prst="rect">
            <a:avLst/>
          </a:prstGeom>
          <a:noFill/>
          <a:ln w="9525">
            <a:noFill/>
            <a:miter lim="800000"/>
          </a:ln>
        </p:spPr>
        <p:txBody>
          <a:bodyPr wrap="square">
            <a:spAutoFit/>
          </a:bodyPr>
          <a:lstStyle/>
          <a:p>
            <a:pPr algn="ctr"/>
            <a:r>
              <a:rPr lang="zh-CN" altLang="en-US" b="1" dirty="0" smtClean="0">
                <a:solidFill>
                  <a:schemeClr val="bg1"/>
                </a:solidFill>
              </a:rPr>
              <a:t>广电运营商</a:t>
            </a:r>
            <a:endParaRPr lang="zh-CN" altLang="en-US" b="1" dirty="0">
              <a:solidFill>
                <a:schemeClr val="bg1"/>
              </a:solidFill>
            </a:endParaRPr>
          </a:p>
        </p:txBody>
      </p:sp>
      <p:sp>
        <p:nvSpPr>
          <p:cNvPr id="11" name="Rectangle 1"/>
          <p:cNvSpPr>
            <a:spLocks noChangeArrowheads="1"/>
          </p:cNvSpPr>
          <p:nvPr/>
        </p:nvSpPr>
        <p:spPr bwMode="auto">
          <a:xfrm>
            <a:off x="5262601" y="3443710"/>
            <a:ext cx="1979613" cy="523220"/>
          </a:xfrm>
          <a:prstGeom prst="rect">
            <a:avLst/>
          </a:prstGeom>
          <a:noFill/>
          <a:ln w="9525">
            <a:noFill/>
            <a:miter lim="800000"/>
          </a:ln>
        </p:spPr>
        <p:txBody>
          <a:bodyPr anchor="ctr">
            <a:spAutoFit/>
          </a:bodyPr>
          <a:lstStyle/>
          <a:p>
            <a:pPr algn="ctr"/>
            <a:r>
              <a:rPr lang="zh-CN" altLang="en-US" sz="2800" b="1" dirty="0">
                <a:solidFill>
                  <a:srgbClr val="E6791B"/>
                </a:solidFill>
                <a:latin typeface="微软雅黑" panose="020B0503020204020204" charset="-122"/>
                <a:ea typeface="微软雅黑" panose="020B0503020204020204" charset="-122"/>
                <a:cs typeface="Times New Roman" panose="02020603050405020304" pitchFamily="18" charset="0"/>
              </a:rPr>
              <a:t>市场领域</a:t>
            </a:r>
            <a:endParaRPr lang="en-US" sz="2800" b="1" dirty="0" smtClean="0">
              <a:solidFill>
                <a:srgbClr val="E6791B"/>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zh-CN" dirty="0"/>
              <a:t>展会</a:t>
            </a:r>
            <a:endParaRPr lang="zh-CN" altLang="zh-CN" dirty="0" smtClean="0">
              <a:effectLst/>
            </a:endParaRPr>
          </a:p>
        </p:txBody>
      </p:sp>
      <p:pic>
        <p:nvPicPr>
          <p:cNvPr id="5" name="Picture 5" descr="新加坡展会2"/>
          <p:cNvPicPr>
            <a:picLocks noChangeAspect="1" noChangeArrowheads="1"/>
          </p:cNvPicPr>
          <p:nvPr/>
        </p:nvPicPr>
        <p:blipFill>
          <a:blip r:embed="rId3" cstate="email"/>
          <a:srcRect/>
          <a:stretch>
            <a:fillRect/>
          </a:stretch>
        </p:blipFill>
        <p:spPr bwMode="auto">
          <a:xfrm>
            <a:off x="833120" y="1500504"/>
            <a:ext cx="3172410"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巴西展会"/>
          <p:cNvPicPr>
            <a:picLocks noChangeAspect="1" noChangeArrowheads="1"/>
          </p:cNvPicPr>
          <p:nvPr/>
        </p:nvPicPr>
        <p:blipFill>
          <a:blip r:embed="rId4" cstate="email"/>
          <a:srcRect/>
          <a:stretch>
            <a:fillRect/>
          </a:stretch>
        </p:blipFill>
        <p:spPr bwMode="auto">
          <a:xfrm>
            <a:off x="4295776" y="1500504"/>
            <a:ext cx="3192000" cy="195505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西班牙展会"/>
          <p:cNvPicPr>
            <a:picLocks noChangeAspect="1" noChangeArrowheads="1"/>
          </p:cNvPicPr>
          <p:nvPr/>
        </p:nvPicPr>
        <p:blipFill>
          <a:blip r:embed="rId5" cstate="email"/>
          <a:srcRect/>
          <a:stretch>
            <a:fillRect/>
          </a:stretch>
        </p:blipFill>
        <p:spPr bwMode="auto">
          <a:xfrm>
            <a:off x="833120" y="3992245"/>
            <a:ext cx="3175000" cy="1911021"/>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QQphoto (6)"/>
          <p:cNvPicPr>
            <a:picLocks noChangeAspect="1"/>
          </p:cNvPicPr>
          <p:nvPr/>
        </p:nvPicPr>
        <p:blipFill>
          <a:blip r:embed="rId6" cstate="email"/>
          <a:srcRect/>
          <a:stretch>
            <a:fillRect/>
          </a:stretch>
        </p:blipFill>
        <p:spPr>
          <a:xfrm>
            <a:off x="7782561" y="1500504"/>
            <a:ext cx="3266439" cy="195445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919529" y="3515354"/>
            <a:ext cx="2943434" cy="338554"/>
          </a:xfrm>
          <a:prstGeom prst="rect">
            <a:avLst/>
          </a:prstGeom>
        </p:spPr>
        <p:txBody>
          <a:bodyPr wrap="none">
            <a:spAutoFit/>
          </a:bodyPr>
          <a:lstStyle/>
          <a:p>
            <a:r>
              <a:rPr lang="zh-CN" altLang="en-US" sz="1600" b="1" dirty="0">
                <a:solidFill>
                  <a:schemeClr val="accent6"/>
                </a:solidFill>
              </a:rPr>
              <a:t>新加坡(CommunicAsia 2015)</a:t>
            </a:r>
          </a:p>
        </p:txBody>
      </p:sp>
      <p:sp>
        <p:nvSpPr>
          <p:cNvPr id="10" name="矩形 9"/>
          <p:cNvSpPr/>
          <p:nvPr/>
        </p:nvSpPr>
        <p:spPr>
          <a:xfrm>
            <a:off x="1348878" y="6023906"/>
            <a:ext cx="2042547" cy="338554"/>
          </a:xfrm>
          <a:prstGeom prst="rect">
            <a:avLst/>
          </a:prstGeom>
        </p:spPr>
        <p:txBody>
          <a:bodyPr wrap="none">
            <a:spAutoFit/>
          </a:bodyPr>
          <a:lstStyle/>
          <a:p>
            <a:r>
              <a:rPr lang="zh-CN" altLang="en-US" sz="1600" b="1" dirty="0">
                <a:solidFill>
                  <a:schemeClr val="accent6"/>
                </a:solidFill>
              </a:rPr>
              <a:t>西班牙(ECOC 2015)</a:t>
            </a:r>
          </a:p>
        </p:txBody>
      </p:sp>
      <p:sp>
        <p:nvSpPr>
          <p:cNvPr id="11" name="矩形 10"/>
          <p:cNvSpPr/>
          <p:nvPr/>
        </p:nvSpPr>
        <p:spPr>
          <a:xfrm>
            <a:off x="4819870" y="3515354"/>
            <a:ext cx="2133918" cy="338554"/>
          </a:xfrm>
          <a:prstGeom prst="rect">
            <a:avLst/>
          </a:prstGeom>
        </p:spPr>
        <p:txBody>
          <a:bodyPr wrap="none">
            <a:spAutoFit/>
          </a:bodyPr>
          <a:lstStyle/>
          <a:p>
            <a:r>
              <a:rPr lang="zh-CN" altLang="en-US" sz="1600" b="1" dirty="0">
                <a:solidFill>
                  <a:schemeClr val="accent6"/>
                </a:solidFill>
              </a:rPr>
              <a:t>巴西(NETCOM 2015</a:t>
            </a:r>
            <a:r>
              <a:rPr lang="zh-CN" altLang="en-US" sz="1600" dirty="0"/>
              <a:t>)</a:t>
            </a:r>
          </a:p>
        </p:txBody>
      </p:sp>
      <p:sp>
        <p:nvSpPr>
          <p:cNvPr id="12" name="矩形 11"/>
          <p:cNvSpPr/>
          <p:nvPr/>
        </p:nvSpPr>
        <p:spPr>
          <a:xfrm>
            <a:off x="8313996" y="3517069"/>
            <a:ext cx="2145139" cy="338554"/>
          </a:xfrm>
          <a:prstGeom prst="rect">
            <a:avLst/>
          </a:prstGeom>
        </p:spPr>
        <p:txBody>
          <a:bodyPr wrap="none">
            <a:spAutoFit/>
          </a:bodyPr>
          <a:lstStyle/>
          <a:p>
            <a:r>
              <a:rPr lang="zh-CN" altLang="en-US" sz="1600" b="1" dirty="0">
                <a:solidFill>
                  <a:schemeClr val="accent6"/>
                </a:solidFill>
              </a:rPr>
              <a:t>美国(O</a:t>
            </a:r>
            <a:r>
              <a:rPr lang="en-US" altLang="zh-CN" sz="1600" b="1" dirty="0">
                <a:solidFill>
                  <a:schemeClr val="accent6"/>
                </a:solidFill>
              </a:rPr>
              <a:t>FC</a:t>
            </a:r>
            <a:r>
              <a:rPr lang="zh-CN" altLang="en-US" sz="1600" b="1" dirty="0">
                <a:solidFill>
                  <a:schemeClr val="accent6"/>
                </a:solidFill>
              </a:rPr>
              <a:t>2015-2016)</a:t>
            </a:r>
          </a:p>
        </p:txBody>
      </p:sp>
      <p:sp>
        <p:nvSpPr>
          <p:cNvPr id="13" name="矩形 12"/>
          <p:cNvSpPr/>
          <p:nvPr/>
        </p:nvSpPr>
        <p:spPr>
          <a:xfrm>
            <a:off x="8313996"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越南(ICTCOMM 2018)</a:t>
            </a:r>
          </a:p>
        </p:txBody>
      </p:sp>
      <p:pic>
        <p:nvPicPr>
          <p:cNvPr id="14" name="图片 13" descr="QQ图片20180607144751"/>
          <p:cNvPicPr>
            <a:picLocks noChangeAspect="1"/>
          </p:cNvPicPr>
          <p:nvPr/>
        </p:nvPicPr>
        <p:blipFill>
          <a:blip r:embed="rId7" cstate="email"/>
          <a:srcRect/>
          <a:stretch>
            <a:fillRect/>
          </a:stretch>
        </p:blipFill>
        <p:spPr>
          <a:xfrm>
            <a:off x="7782560" y="3903345"/>
            <a:ext cx="3266440" cy="196405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p:cNvSpPr/>
          <p:nvPr/>
        </p:nvSpPr>
        <p:spPr>
          <a:xfrm>
            <a:off x="4710430" y="5969114"/>
            <a:ext cx="2410460" cy="337185"/>
          </a:xfrm>
          <a:prstGeom prst="rect">
            <a:avLst/>
          </a:prstGeom>
        </p:spPr>
        <p:txBody>
          <a:bodyPr wrap="square">
            <a:spAutoFit/>
          </a:bodyPr>
          <a:lstStyle/>
          <a:p>
            <a:pPr algn="l"/>
            <a:r>
              <a:rPr lang="en-US" altLang="zh-CN" sz="1600" dirty="0"/>
              <a:t>       </a:t>
            </a:r>
            <a:r>
              <a:rPr lang="zh-CN" altLang="en-US" sz="1600" b="1" dirty="0">
                <a:solidFill>
                  <a:schemeClr val="accent6"/>
                </a:solidFill>
              </a:rPr>
              <a:t>深圳</a:t>
            </a:r>
            <a:r>
              <a:rPr lang="en-US" altLang="zh-CN" sz="1600" b="1" dirty="0">
                <a:solidFill>
                  <a:schemeClr val="accent6"/>
                </a:solidFill>
              </a:rPr>
              <a:t> </a:t>
            </a:r>
            <a:r>
              <a:rPr lang="zh-CN" altLang="en-US" sz="1600" b="1" dirty="0">
                <a:solidFill>
                  <a:schemeClr val="accent6"/>
                </a:solidFill>
              </a:rPr>
              <a:t>(CIOE 2016)</a:t>
            </a:r>
          </a:p>
        </p:txBody>
      </p:sp>
      <p:pic>
        <p:nvPicPr>
          <p:cNvPr id="16" name="图片 15" descr="QQ图片20160907142318"/>
          <p:cNvPicPr>
            <a:picLocks noChangeAspect="1"/>
          </p:cNvPicPr>
          <p:nvPr/>
        </p:nvPicPr>
        <p:blipFill>
          <a:blip r:embed="rId8" cstate="email"/>
          <a:srcRect/>
          <a:stretch>
            <a:fillRect/>
          </a:stretch>
        </p:blipFill>
        <p:spPr>
          <a:xfrm>
            <a:off x="4271010" y="3931285"/>
            <a:ext cx="3289300" cy="1936115"/>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defTabSz="514350">
              <a:lnSpc>
                <a:spcPct val="90000"/>
              </a:lnSpc>
              <a:defRPr/>
            </a:pPr>
            <a:r>
              <a:rPr lang="zh-CN" altLang="en-US" dirty="0" smtClean="0"/>
              <a:t>客户拜访</a:t>
            </a:r>
            <a:endParaRPr lang="zh-CN" altLang="zh-CN" dirty="0" smtClean="0">
              <a:effectLst/>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0133"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1010"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80584" y="1500504"/>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133"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271010" y="3830620"/>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880584" y="3894455"/>
            <a:ext cx="2920974" cy="1947316"/>
          </a:xfrm>
          <a:prstGeom prst="rect">
            <a:avLst/>
          </a:prstGeom>
          <a:solidFill>
            <a:srgbClr val="FFFFFF">
              <a:shade val="85000"/>
            </a:srgbClr>
          </a:solidFill>
          <a:ln w="762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775766" y="571403"/>
            <a:ext cx="2640467"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合作伙伴</a:t>
            </a:r>
            <a:endParaRPr kumimoji="0" lang="en-US" altLang="zh-CN"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4770565" y="1260638"/>
            <a:ext cx="26404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COOPERATIVE PARTNER</a:t>
            </a:r>
          </a:p>
        </p:txBody>
      </p:sp>
      <p:grpSp>
        <p:nvGrpSpPr>
          <p:cNvPr id="4" name="组合 3"/>
          <p:cNvGrpSpPr/>
          <p:nvPr/>
        </p:nvGrpSpPr>
        <p:grpSpPr>
          <a:xfrm>
            <a:off x="1097827" y="2436742"/>
            <a:ext cx="9996346" cy="3563685"/>
            <a:chOff x="1097827" y="2452617"/>
            <a:chExt cx="9996346" cy="3563685"/>
          </a:xfrm>
        </p:grpSpPr>
        <p:sp>
          <p:nvSpPr>
            <p:cNvPr id="7" name="矩形 6"/>
            <p:cNvSpPr/>
            <p:nvPr/>
          </p:nvSpPr>
          <p:spPr>
            <a:xfrm rot="2679662">
              <a:off x="432373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rot="2679662">
              <a:off x="5380623"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rot="2679662">
              <a:off x="6451322"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rot="2679662">
              <a:off x="6451322"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p:nvSpPr>
          <p:spPr>
            <a:xfrm rot="2679662">
              <a:off x="7522021"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rot="2679662">
              <a:off x="8592718"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679662">
              <a:off x="8587369"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679662">
              <a:off x="9658069" y="3523315"/>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679662">
              <a:off x="3239225"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679662">
              <a:off x="4309924"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679662">
              <a:off x="2182340" y="2452617"/>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679662">
              <a:off x="1097827" y="3523312"/>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679662">
              <a:off x="2168526" y="4580198"/>
              <a:ext cx="1436104" cy="14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3" name="Freeform 274"/>
          <p:cNvSpPr>
            <a:spLocks noEditPoints="1"/>
          </p:cNvSpPr>
          <p:nvPr/>
        </p:nvSpPr>
        <p:spPr bwMode="auto">
          <a:xfrm>
            <a:off x="6578312" y="3061875"/>
            <a:ext cx="1278455" cy="228532"/>
          </a:xfrm>
          <a:custGeom>
            <a:avLst/>
            <a:gdLst>
              <a:gd name="T0" fmla="*/ 0 w 944"/>
              <a:gd name="T1" fmla="*/ 24 h 166"/>
              <a:gd name="T2" fmla="*/ 19 w 944"/>
              <a:gd name="T3" fmla="*/ 166 h 166"/>
              <a:gd name="T4" fmla="*/ 89 w 944"/>
              <a:gd name="T5" fmla="*/ 24 h 166"/>
              <a:gd name="T6" fmla="*/ 354 w 944"/>
              <a:gd name="T7" fmla="*/ 42 h 166"/>
              <a:gd name="T8" fmla="*/ 267 w 944"/>
              <a:gd name="T9" fmla="*/ 94 h 166"/>
              <a:gd name="T10" fmla="*/ 298 w 944"/>
              <a:gd name="T11" fmla="*/ 108 h 166"/>
              <a:gd name="T12" fmla="*/ 312 w 944"/>
              <a:gd name="T13" fmla="*/ 76 h 166"/>
              <a:gd name="T14" fmla="*/ 359 w 944"/>
              <a:gd name="T15" fmla="*/ 94 h 166"/>
              <a:gd name="T16" fmla="*/ 376 w 944"/>
              <a:gd name="T17" fmla="*/ 166 h 166"/>
              <a:gd name="T18" fmla="*/ 391 w 944"/>
              <a:gd name="T19" fmla="*/ 55 h 166"/>
              <a:gd name="T20" fmla="*/ 439 w 944"/>
              <a:gd name="T21" fmla="*/ 57 h 166"/>
              <a:gd name="T22" fmla="*/ 407 w 944"/>
              <a:gd name="T23" fmla="*/ 94 h 166"/>
              <a:gd name="T24" fmla="*/ 470 w 944"/>
              <a:gd name="T25" fmla="*/ 166 h 166"/>
              <a:gd name="T26" fmla="*/ 497 w 944"/>
              <a:gd name="T27" fmla="*/ 137 h 166"/>
              <a:gd name="T28" fmla="*/ 440 w 944"/>
              <a:gd name="T29" fmla="*/ 102 h 166"/>
              <a:gd name="T30" fmla="*/ 459 w 944"/>
              <a:gd name="T31" fmla="*/ 75 h 166"/>
              <a:gd name="T32" fmla="*/ 531 w 944"/>
              <a:gd name="T33" fmla="*/ 84 h 166"/>
              <a:gd name="T34" fmla="*/ 791 w 944"/>
              <a:gd name="T35" fmla="*/ 42 h 166"/>
              <a:gd name="T36" fmla="*/ 704 w 944"/>
              <a:gd name="T37" fmla="*/ 94 h 166"/>
              <a:gd name="T38" fmla="*/ 734 w 944"/>
              <a:gd name="T39" fmla="*/ 108 h 166"/>
              <a:gd name="T40" fmla="*/ 749 w 944"/>
              <a:gd name="T41" fmla="*/ 76 h 166"/>
              <a:gd name="T42" fmla="*/ 796 w 944"/>
              <a:gd name="T43" fmla="*/ 94 h 166"/>
              <a:gd name="T44" fmla="*/ 813 w 944"/>
              <a:gd name="T45" fmla="*/ 166 h 166"/>
              <a:gd name="T46" fmla="*/ 827 w 944"/>
              <a:gd name="T47" fmla="*/ 55 h 166"/>
              <a:gd name="T48" fmla="*/ 845 w 944"/>
              <a:gd name="T49" fmla="*/ 166 h 166"/>
              <a:gd name="T50" fmla="*/ 902 w 944"/>
              <a:gd name="T51" fmla="*/ 74 h 166"/>
              <a:gd name="T52" fmla="*/ 882 w 944"/>
              <a:gd name="T53" fmla="*/ 15 h 166"/>
              <a:gd name="T54" fmla="*/ 841 w 944"/>
              <a:gd name="T55" fmla="*/ 68 h 166"/>
              <a:gd name="T56" fmla="*/ 628 w 944"/>
              <a:gd name="T57" fmla="*/ 39 h 166"/>
              <a:gd name="T58" fmla="*/ 544 w 944"/>
              <a:gd name="T59" fmla="*/ 94 h 166"/>
              <a:gd name="T60" fmla="*/ 550 w 944"/>
              <a:gd name="T61" fmla="*/ 149 h 166"/>
              <a:gd name="T62" fmla="*/ 652 w 944"/>
              <a:gd name="T63" fmla="*/ 136 h 166"/>
              <a:gd name="T64" fmla="*/ 681 w 944"/>
              <a:gd name="T65" fmla="*/ 109 h 166"/>
              <a:gd name="T66" fmla="*/ 683 w 944"/>
              <a:gd name="T67" fmla="*/ 94 h 166"/>
              <a:gd name="T68" fmla="*/ 628 w 944"/>
              <a:gd name="T69" fmla="*/ 39 h 166"/>
              <a:gd name="T70" fmla="*/ 599 w 944"/>
              <a:gd name="T71" fmla="*/ 70 h 166"/>
              <a:gd name="T72" fmla="*/ 652 w 944"/>
              <a:gd name="T73" fmla="*/ 86 h 166"/>
              <a:gd name="T74" fmla="*/ 132 w 944"/>
              <a:gd name="T75" fmla="*/ 56 h 166"/>
              <a:gd name="T76" fmla="*/ 104 w 944"/>
              <a:gd name="T77" fmla="*/ 94 h 166"/>
              <a:gd name="T78" fmla="*/ 159 w 944"/>
              <a:gd name="T79" fmla="*/ 166 h 166"/>
              <a:gd name="T80" fmla="*/ 166 w 944"/>
              <a:gd name="T81" fmla="*/ 141 h 166"/>
              <a:gd name="T82" fmla="*/ 243 w 944"/>
              <a:gd name="T83" fmla="*/ 102 h 166"/>
              <a:gd name="T84" fmla="*/ 245 w 944"/>
              <a:gd name="T85" fmla="*/ 94 h 166"/>
              <a:gd name="T86" fmla="*/ 143 w 944"/>
              <a:gd name="T87" fmla="*/ 86 h 166"/>
              <a:gd name="T88" fmla="*/ 171 w 944"/>
              <a:gd name="T89" fmla="*/ 65 h 166"/>
              <a:gd name="T90" fmla="*/ 143 w 944"/>
              <a:gd name="T91" fmla="*/ 8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4" h="166">
                <a:moveTo>
                  <a:pt x="148" y="0"/>
                </a:moveTo>
                <a:cubicBezTo>
                  <a:pt x="5" y="0"/>
                  <a:pt x="5" y="0"/>
                  <a:pt x="5" y="0"/>
                </a:cubicBezTo>
                <a:cubicBezTo>
                  <a:pt x="0" y="24"/>
                  <a:pt x="0" y="24"/>
                  <a:pt x="0" y="24"/>
                </a:cubicBezTo>
                <a:cubicBezTo>
                  <a:pt x="53" y="24"/>
                  <a:pt x="53" y="24"/>
                  <a:pt x="53" y="24"/>
                </a:cubicBezTo>
                <a:cubicBezTo>
                  <a:pt x="37" y="94"/>
                  <a:pt x="37" y="94"/>
                  <a:pt x="37" y="94"/>
                </a:cubicBezTo>
                <a:cubicBezTo>
                  <a:pt x="19" y="166"/>
                  <a:pt x="19" y="166"/>
                  <a:pt x="19" y="166"/>
                </a:cubicBezTo>
                <a:cubicBezTo>
                  <a:pt x="54" y="166"/>
                  <a:pt x="54" y="166"/>
                  <a:pt x="54" y="166"/>
                </a:cubicBezTo>
                <a:cubicBezTo>
                  <a:pt x="72" y="94"/>
                  <a:pt x="72" y="94"/>
                  <a:pt x="72" y="94"/>
                </a:cubicBezTo>
                <a:cubicBezTo>
                  <a:pt x="89" y="24"/>
                  <a:pt x="89" y="24"/>
                  <a:pt x="89" y="24"/>
                </a:cubicBezTo>
                <a:cubicBezTo>
                  <a:pt x="142" y="24"/>
                  <a:pt x="142" y="24"/>
                  <a:pt x="142" y="24"/>
                </a:cubicBezTo>
                <a:lnTo>
                  <a:pt x="148" y="0"/>
                </a:lnTo>
                <a:close/>
                <a:moveTo>
                  <a:pt x="354" y="42"/>
                </a:moveTo>
                <a:cubicBezTo>
                  <a:pt x="339" y="42"/>
                  <a:pt x="324" y="47"/>
                  <a:pt x="310" y="57"/>
                </a:cubicBezTo>
                <a:cubicBezTo>
                  <a:pt x="279" y="45"/>
                  <a:pt x="279" y="45"/>
                  <a:pt x="279" y="45"/>
                </a:cubicBezTo>
                <a:cubicBezTo>
                  <a:pt x="267" y="94"/>
                  <a:pt x="267" y="94"/>
                  <a:pt x="267" y="94"/>
                </a:cubicBezTo>
                <a:cubicBezTo>
                  <a:pt x="250" y="166"/>
                  <a:pt x="250" y="166"/>
                  <a:pt x="250" y="166"/>
                </a:cubicBezTo>
                <a:cubicBezTo>
                  <a:pt x="284" y="166"/>
                  <a:pt x="284" y="166"/>
                  <a:pt x="284" y="166"/>
                </a:cubicBezTo>
                <a:cubicBezTo>
                  <a:pt x="298" y="108"/>
                  <a:pt x="298" y="108"/>
                  <a:pt x="298" y="108"/>
                </a:cubicBezTo>
                <a:cubicBezTo>
                  <a:pt x="299" y="103"/>
                  <a:pt x="300" y="98"/>
                  <a:pt x="302" y="94"/>
                </a:cubicBezTo>
                <a:cubicBezTo>
                  <a:pt x="302" y="94"/>
                  <a:pt x="302" y="94"/>
                  <a:pt x="302" y="94"/>
                </a:cubicBezTo>
                <a:cubicBezTo>
                  <a:pt x="305" y="86"/>
                  <a:pt x="308" y="80"/>
                  <a:pt x="312" y="76"/>
                </a:cubicBezTo>
                <a:cubicBezTo>
                  <a:pt x="318" y="70"/>
                  <a:pt x="327" y="67"/>
                  <a:pt x="339" y="67"/>
                </a:cubicBezTo>
                <a:cubicBezTo>
                  <a:pt x="349" y="67"/>
                  <a:pt x="355" y="69"/>
                  <a:pt x="358" y="74"/>
                </a:cubicBezTo>
                <a:cubicBezTo>
                  <a:pt x="361" y="78"/>
                  <a:pt x="361" y="85"/>
                  <a:pt x="359" y="94"/>
                </a:cubicBezTo>
                <a:cubicBezTo>
                  <a:pt x="359" y="95"/>
                  <a:pt x="359" y="97"/>
                  <a:pt x="358" y="99"/>
                </a:cubicBezTo>
                <a:cubicBezTo>
                  <a:pt x="342" y="166"/>
                  <a:pt x="342" y="166"/>
                  <a:pt x="342" y="166"/>
                </a:cubicBezTo>
                <a:cubicBezTo>
                  <a:pt x="376" y="166"/>
                  <a:pt x="376" y="166"/>
                  <a:pt x="376" y="166"/>
                </a:cubicBezTo>
                <a:cubicBezTo>
                  <a:pt x="394" y="94"/>
                  <a:pt x="394" y="94"/>
                  <a:pt x="394" y="94"/>
                </a:cubicBezTo>
                <a:cubicBezTo>
                  <a:pt x="394" y="92"/>
                  <a:pt x="394" y="92"/>
                  <a:pt x="394" y="92"/>
                </a:cubicBezTo>
                <a:cubicBezTo>
                  <a:pt x="398" y="75"/>
                  <a:pt x="397" y="63"/>
                  <a:pt x="391" y="55"/>
                </a:cubicBezTo>
                <a:cubicBezTo>
                  <a:pt x="383" y="47"/>
                  <a:pt x="371" y="42"/>
                  <a:pt x="354" y="42"/>
                </a:cubicBezTo>
                <a:close/>
                <a:moveTo>
                  <a:pt x="501" y="39"/>
                </a:moveTo>
                <a:cubicBezTo>
                  <a:pt x="478" y="39"/>
                  <a:pt x="457" y="45"/>
                  <a:pt x="439" y="57"/>
                </a:cubicBezTo>
                <a:cubicBezTo>
                  <a:pt x="424" y="67"/>
                  <a:pt x="413" y="80"/>
                  <a:pt x="407" y="94"/>
                </a:cubicBezTo>
                <a:cubicBezTo>
                  <a:pt x="435" y="94"/>
                  <a:pt x="435" y="94"/>
                  <a:pt x="435" y="94"/>
                </a:cubicBezTo>
                <a:cubicBezTo>
                  <a:pt x="407" y="94"/>
                  <a:pt x="407" y="94"/>
                  <a:pt x="407" y="94"/>
                </a:cubicBezTo>
                <a:cubicBezTo>
                  <a:pt x="406" y="97"/>
                  <a:pt x="405" y="100"/>
                  <a:pt x="405" y="103"/>
                </a:cubicBezTo>
                <a:cubicBezTo>
                  <a:pt x="400" y="121"/>
                  <a:pt x="404" y="136"/>
                  <a:pt x="417" y="148"/>
                </a:cubicBezTo>
                <a:cubicBezTo>
                  <a:pt x="429" y="160"/>
                  <a:pt x="447" y="166"/>
                  <a:pt x="470" y="166"/>
                </a:cubicBezTo>
                <a:cubicBezTo>
                  <a:pt x="483" y="166"/>
                  <a:pt x="498" y="163"/>
                  <a:pt x="513" y="157"/>
                </a:cubicBezTo>
                <a:cubicBezTo>
                  <a:pt x="522" y="120"/>
                  <a:pt x="522" y="120"/>
                  <a:pt x="522" y="120"/>
                </a:cubicBezTo>
                <a:cubicBezTo>
                  <a:pt x="512" y="129"/>
                  <a:pt x="503" y="134"/>
                  <a:pt x="497" y="137"/>
                </a:cubicBezTo>
                <a:cubicBezTo>
                  <a:pt x="490" y="140"/>
                  <a:pt x="482" y="141"/>
                  <a:pt x="474" y="141"/>
                </a:cubicBezTo>
                <a:cubicBezTo>
                  <a:pt x="461" y="141"/>
                  <a:pt x="452" y="137"/>
                  <a:pt x="445" y="130"/>
                </a:cubicBezTo>
                <a:cubicBezTo>
                  <a:pt x="439" y="123"/>
                  <a:pt x="437" y="114"/>
                  <a:pt x="440" y="102"/>
                </a:cubicBezTo>
                <a:cubicBezTo>
                  <a:pt x="440" y="99"/>
                  <a:pt x="441" y="97"/>
                  <a:pt x="442" y="94"/>
                </a:cubicBezTo>
                <a:cubicBezTo>
                  <a:pt x="442" y="94"/>
                  <a:pt x="442" y="94"/>
                  <a:pt x="442" y="94"/>
                </a:cubicBezTo>
                <a:cubicBezTo>
                  <a:pt x="446" y="87"/>
                  <a:pt x="451" y="80"/>
                  <a:pt x="459" y="75"/>
                </a:cubicBezTo>
                <a:cubicBezTo>
                  <a:pt x="469" y="67"/>
                  <a:pt x="481" y="64"/>
                  <a:pt x="493" y="64"/>
                </a:cubicBezTo>
                <a:cubicBezTo>
                  <a:pt x="502" y="64"/>
                  <a:pt x="508" y="65"/>
                  <a:pt x="514" y="68"/>
                </a:cubicBezTo>
                <a:cubicBezTo>
                  <a:pt x="519" y="71"/>
                  <a:pt x="525" y="76"/>
                  <a:pt x="531" y="84"/>
                </a:cubicBezTo>
                <a:cubicBezTo>
                  <a:pt x="540" y="47"/>
                  <a:pt x="540" y="47"/>
                  <a:pt x="540" y="47"/>
                </a:cubicBezTo>
                <a:cubicBezTo>
                  <a:pt x="528" y="41"/>
                  <a:pt x="515" y="39"/>
                  <a:pt x="501" y="39"/>
                </a:cubicBezTo>
                <a:close/>
                <a:moveTo>
                  <a:pt x="791" y="42"/>
                </a:moveTo>
                <a:cubicBezTo>
                  <a:pt x="776" y="42"/>
                  <a:pt x="761" y="47"/>
                  <a:pt x="747" y="57"/>
                </a:cubicBezTo>
                <a:cubicBezTo>
                  <a:pt x="715" y="45"/>
                  <a:pt x="715" y="45"/>
                  <a:pt x="715" y="45"/>
                </a:cubicBezTo>
                <a:cubicBezTo>
                  <a:pt x="704" y="94"/>
                  <a:pt x="704" y="94"/>
                  <a:pt x="704" y="94"/>
                </a:cubicBezTo>
                <a:cubicBezTo>
                  <a:pt x="686" y="166"/>
                  <a:pt x="686" y="166"/>
                  <a:pt x="686" y="166"/>
                </a:cubicBezTo>
                <a:cubicBezTo>
                  <a:pt x="720" y="166"/>
                  <a:pt x="720" y="166"/>
                  <a:pt x="720" y="166"/>
                </a:cubicBezTo>
                <a:cubicBezTo>
                  <a:pt x="734" y="108"/>
                  <a:pt x="734" y="108"/>
                  <a:pt x="734" y="108"/>
                </a:cubicBezTo>
                <a:cubicBezTo>
                  <a:pt x="736" y="103"/>
                  <a:pt x="737" y="98"/>
                  <a:pt x="739" y="94"/>
                </a:cubicBezTo>
                <a:cubicBezTo>
                  <a:pt x="739" y="94"/>
                  <a:pt x="739" y="94"/>
                  <a:pt x="739" y="94"/>
                </a:cubicBezTo>
                <a:cubicBezTo>
                  <a:pt x="742" y="86"/>
                  <a:pt x="745" y="80"/>
                  <a:pt x="749" y="76"/>
                </a:cubicBezTo>
                <a:cubicBezTo>
                  <a:pt x="755" y="70"/>
                  <a:pt x="764" y="67"/>
                  <a:pt x="775" y="67"/>
                </a:cubicBezTo>
                <a:cubicBezTo>
                  <a:pt x="786" y="67"/>
                  <a:pt x="792" y="69"/>
                  <a:pt x="795" y="74"/>
                </a:cubicBezTo>
                <a:cubicBezTo>
                  <a:pt x="798" y="78"/>
                  <a:pt x="798" y="85"/>
                  <a:pt x="796" y="94"/>
                </a:cubicBezTo>
                <a:cubicBezTo>
                  <a:pt x="796" y="95"/>
                  <a:pt x="796" y="97"/>
                  <a:pt x="795" y="99"/>
                </a:cubicBezTo>
                <a:cubicBezTo>
                  <a:pt x="779" y="166"/>
                  <a:pt x="779" y="166"/>
                  <a:pt x="779" y="166"/>
                </a:cubicBezTo>
                <a:cubicBezTo>
                  <a:pt x="813" y="166"/>
                  <a:pt x="813" y="166"/>
                  <a:pt x="813" y="166"/>
                </a:cubicBezTo>
                <a:cubicBezTo>
                  <a:pt x="830" y="94"/>
                  <a:pt x="830" y="94"/>
                  <a:pt x="830" y="94"/>
                </a:cubicBezTo>
                <a:cubicBezTo>
                  <a:pt x="831" y="92"/>
                  <a:pt x="831" y="92"/>
                  <a:pt x="831" y="92"/>
                </a:cubicBezTo>
                <a:cubicBezTo>
                  <a:pt x="835" y="75"/>
                  <a:pt x="834" y="63"/>
                  <a:pt x="827" y="55"/>
                </a:cubicBezTo>
                <a:cubicBezTo>
                  <a:pt x="820" y="47"/>
                  <a:pt x="808" y="42"/>
                  <a:pt x="791" y="42"/>
                </a:cubicBezTo>
                <a:close/>
                <a:moveTo>
                  <a:pt x="863" y="94"/>
                </a:moveTo>
                <a:cubicBezTo>
                  <a:pt x="845" y="166"/>
                  <a:pt x="845" y="166"/>
                  <a:pt x="845" y="166"/>
                </a:cubicBezTo>
                <a:cubicBezTo>
                  <a:pt x="879" y="166"/>
                  <a:pt x="879" y="166"/>
                  <a:pt x="879" y="166"/>
                </a:cubicBezTo>
                <a:cubicBezTo>
                  <a:pt x="897" y="94"/>
                  <a:pt x="897" y="94"/>
                  <a:pt x="897" y="94"/>
                </a:cubicBezTo>
                <a:cubicBezTo>
                  <a:pt x="902" y="74"/>
                  <a:pt x="902" y="74"/>
                  <a:pt x="902" y="74"/>
                </a:cubicBezTo>
                <a:cubicBezTo>
                  <a:pt x="868" y="74"/>
                  <a:pt x="868" y="74"/>
                  <a:pt x="868" y="74"/>
                </a:cubicBezTo>
                <a:lnTo>
                  <a:pt x="863" y="94"/>
                </a:lnTo>
                <a:close/>
                <a:moveTo>
                  <a:pt x="882" y="15"/>
                </a:moveTo>
                <a:cubicBezTo>
                  <a:pt x="874" y="45"/>
                  <a:pt x="874" y="45"/>
                  <a:pt x="874" y="45"/>
                </a:cubicBezTo>
                <a:cubicBezTo>
                  <a:pt x="846" y="45"/>
                  <a:pt x="846" y="45"/>
                  <a:pt x="846" y="45"/>
                </a:cubicBezTo>
                <a:cubicBezTo>
                  <a:pt x="841" y="68"/>
                  <a:pt x="841" y="68"/>
                  <a:pt x="841" y="68"/>
                </a:cubicBezTo>
                <a:cubicBezTo>
                  <a:pt x="944" y="68"/>
                  <a:pt x="944" y="68"/>
                  <a:pt x="944" y="68"/>
                </a:cubicBezTo>
                <a:lnTo>
                  <a:pt x="882" y="15"/>
                </a:lnTo>
                <a:close/>
                <a:moveTo>
                  <a:pt x="628" y="39"/>
                </a:moveTo>
                <a:cubicBezTo>
                  <a:pt x="606" y="39"/>
                  <a:pt x="588" y="44"/>
                  <a:pt x="572" y="56"/>
                </a:cubicBezTo>
                <a:cubicBezTo>
                  <a:pt x="559" y="66"/>
                  <a:pt x="549" y="79"/>
                  <a:pt x="544" y="94"/>
                </a:cubicBezTo>
                <a:cubicBezTo>
                  <a:pt x="544" y="94"/>
                  <a:pt x="544" y="94"/>
                  <a:pt x="544" y="94"/>
                </a:cubicBezTo>
                <a:cubicBezTo>
                  <a:pt x="544" y="94"/>
                  <a:pt x="544" y="94"/>
                  <a:pt x="544" y="94"/>
                </a:cubicBezTo>
                <a:cubicBezTo>
                  <a:pt x="543" y="97"/>
                  <a:pt x="542" y="99"/>
                  <a:pt x="541" y="102"/>
                </a:cubicBezTo>
                <a:cubicBezTo>
                  <a:pt x="537" y="122"/>
                  <a:pt x="540" y="137"/>
                  <a:pt x="550" y="149"/>
                </a:cubicBezTo>
                <a:cubicBezTo>
                  <a:pt x="561" y="160"/>
                  <a:pt x="577" y="166"/>
                  <a:pt x="599" y="166"/>
                </a:cubicBezTo>
                <a:cubicBezTo>
                  <a:pt x="636" y="166"/>
                  <a:pt x="665" y="142"/>
                  <a:pt x="668" y="140"/>
                </a:cubicBezTo>
                <a:cubicBezTo>
                  <a:pt x="652" y="136"/>
                  <a:pt x="652" y="136"/>
                  <a:pt x="652" y="136"/>
                </a:cubicBezTo>
                <a:cubicBezTo>
                  <a:pt x="648" y="137"/>
                  <a:pt x="627" y="143"/>
                  <a:pt x="606" y="141"/>
                </a:cubicBezTo>
                <a:cubicBezTo>
                  <a:pt x="580" y="139"/>
                  <a:pt x="574" y="119"/>
                  <a:pt x="575" y="109"/>
                </a:cubicBezTo>
                <a:cubicBezTo>
                  <a:pt x="681" y="109"/>
                  <a:pt x="681" y="109"/>
                  <a:pt x="681" y="109"/>
                </a:cubicBezTo>
                <a:cubicBezTo>
                  <a:pt x="683" y="102"/>
                  <a:pt x="683" y="102"/>
                  <a:pt x="683" y="102"/>
                </a:cubicBezTo>
                <a:cubicBezTo>
                  <a:pt x="683" y="99"/>
                  <a:pt x="684" y="96"/>
                  <a:pt x="684" y="94"/>
                </a:cubicBezTo>
                <a:cubicBezTo>
                  <a:pt x="683" y="94"/>
                  <a:pt x="683" y="94"/>
                  <a:pt x="683" y="94"/>
                </a:cubicBezTo>
                <a:cubicBezTo>
                  <a:pt x="684" y="94"/>
                  <a:pt x="684" y="94"/>
                  <a:pt x="684" y="94"/>
                </a:cubicBezTo>
                <a:cubicBezTo>
                  <a:pt x="687" y="78"/>
                  <a:pt x="684" y="65"/>
                  <a:pt x="675" y="56"/>
                </a:cubicBezTo>
                <a:cubicBezTo>
                  <a:pt x="665" y="44"/>
                  <a:pt x="650" y="39"/>
                  <a:pt x="628" y="39"/>
                </a:cubicBezTo>
                <a:close/>
                <a:moveTo>
                  <a:pt x="583" y="86"/>
                </a:moveTo>
                <a:cubicBezTo>
                  <a:pt x="585" y="83"/>
                  <a:pt x="587" y="79"/>
                  <a:pt x="590" y="77"/>
                </a:cubicBezTo>
                <a:cubicBezTo>
                  <a:pt x="593" y="74"/>
                  <a:pt x="596" y="72"/>
                  <a:pt x="599" y="70"/>
                </a:cubicBezTo>
                <a:cubicBezTo>
                  <a:pt x="603" y="68"/>
                  <a:pt x="607" y="66"/>
                  <a:pt x="611" y="65"/>
                </a:cubicBezTo>
                <a:cubicBezTo>
                  <a:pt x="614" y="64"/>
                  <a:pt x="618" y="64"/>
                  <a:pt x="623" y="64"/>
                </a:cubicBezTo>
                <a:cubicBezTo>
                  <a:pt x="641" y="64"/>
                  <a:pt x="650" y="71"/>
                  <a:pt x="652" y="86"/>
                </a:cubicBezTo>
                <a:lnTo>
                  <a:pt x="583" y="86"/>
                </a:lnTo>
                <a:close/>
                <a:moveTo>
                  <a:pt x="188" y="39"/>
                </a:moveTo>
                <a:cubicBezTo>
                  <a:pt x="167" y="39"/>
                  <a:pt x="148" y="44"/>
                  <a:pt x="132" y="56"/>
                </a:cubicBezTo>
                <a:cubicBezTo>
                  <a:pt x="119" y="66"/>
                  <a:pt x="110" y="79"/>
                  <a:pt x="104" y="94"/>
                </a:cubicBezTo>
                <a:cubicBezTo>
                  <a:pt x="104" y="94"/>
                  <a:pt x="104" y="94"/>
                  <a:pt x="104" y="94"/>
                </a:cubicBezTo>
                <a:cubicBezTo>
                  <a:pt x="104" y="94"/>
                  <a:pt x="104" y="94"/>
                  <a:pt x="104" y="94"/>
                </a:cubicBezTo>
                <a:cubicBezTo>
                  <a:pt x="103" y="97"/>
                  <a:pt x="102" y="99"/>
                  <a:pt x="102" y="102"/>
                </a:cubicBezTo>
                <a:cubicBezTo>
                  <a:pt x="97" y="122"/>
                  <a:pt x="100" y="137"/>
                  <a:pt x="110" y="149"/>
                </a:cubicBezTo>
                <a:cubicBezTo>
                  <a:pt x="121" y="160"/>
                  <a:pt x="137" y="166"/>
                  <a:pt x="159" y="166"/>
                </a:cubicBezTo>
                <a:cubicBezTo>
                  <a:pt x="197" y="166"/>
                  <a:pt x="225" y="142"/>
                  <a:pt x="228" y="140"/>
                </a:cubicBezTo>
                <a:cubicBezTo>
                  <a:pt x="212" y="136"/>
                  <a:pt x="212" y="136"/>
                  <a:pt x="212" y="136"/>
                </a:cubicBezTo>
                <a:cubicBezTo>
                  <a:pt x="208" y="137"/>
                  <a:pt x="187" y="143"/>
                  <a:pt x="166" y="141"/>
                </a:cubicBezTo>
                <a:cubicBezTo>
                  <a:pt x="140" y="139"/>
                  <a:pt x="134" y="119"/>
                  <a:pt x="136" y="109"/>
                </a:cubicBezTo>
                <a:cubicBezTo>
                  <a:pt x="241" y="109"/>
                  <a:pt x="241" y="109"/>
                  <a:pt x="241" y="109"/>
                </a:cubicBezTo>
                <a:cubicBezTo>
                  <a:pt x="243" y="102"/>
                  <a:pt x="243" y="102"/>
                  <a:pt x="243" y="102"/>
                </a:cubicBezTo>
                <a:cubicBezTo>
                  <a:pt x="244" y="99"/>
                  <a:pt x="244" y="96"/>
                  <a:pt x="245" y="94"/>
                </a:cubicBezTo>
                <a:cubicBezTo>
                  <a:pt x="244" y="94"/>
                  <a:pt x="244" y="94"/>
                  <a:pt x="244" y="94"/>
                </a:cubicBezTo>
                <a:cubicBezTo>
                  <a:pt x="245" y="94"/>
                  <a:pt x="245" y="94"/>
                  <a:pt x="245" y="94"/>
                </a:cubicBezTo>
                <a:cubicBezTo>
                  <a:pt x="247" y="78"/>
                  <a:pt x="244" y="65"/>
                  <a:pt x="235" y="56"/>
                </a:cubicBezTo>
                <a:cubicBezTo>
                  <a:pt x="226" y="44"/>
                  <a:pt x="210" y="39"/>
                  <a:pt x="188" y="39"/>
                </a:cubicBezTo>
                <a:close/>
                <a:moveTo>
                  <a:pt x="143" y="86"/>
                </a:moveTo>
                <a:cubicBezTo>
                  <a:pt x="145" y="83"/>
                  <a:pt x="148" y="79"/>
                  <a:pt x="151" y="77"/>
                </a:cubicBezTo>
                <a:cubicBezTo>
                  <a:pt x="153" y="74"/>
                  <a:pt x="156" y="72"/>
                  <a:pt x="160" y="70"/>
                </a:cubicBezTo>
                <a:cubicBezTo>
                  <a:pt x="163" y="68"/>
                  <a:pt x="167" y="66"/>
                  <a:pt x="171" y="65"/>
                </a:cubicBezTo>
                <a:cubicBezTo>
                  <a:pt x="175" y="64"/>
                  <a:pt x="179" y="64"/>
                  <a:pt x="183" y="64"/>
                </a:cubicBezTo>
                <a:cubicBezTo>
                  <a:pt x="201" y="64"/>
                  <a:pt x="211" y="71"/>
                  <a:pt x="212" y="86"/>
                </a:cubicBezTo>
                <a:lnTo>
                  <a:pt x="143" y="8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44" name="组合 43"/>
          <p:cNvGrpSpPr/>
          <p:nvPr/>
        </p:nvGrpSpPr>
        <p:grpSpPr>
          <a:xfrm>
            <a:off x="8739931" y="2960495"/>
            <a:ext cx="1181264" cy="369169"/>
            <a:chOff x="2505076" y="2968626"/>
            <a:chExt cx="5033962" cy="1573213"/>
          </a:xfrm>
        </p:grpSpPr>
        <p:sp>
          <p:nvSpPr>
            <p:cNvPr id="45" name="Freeform 62"/>
            <p:cNvSpPr>
              <a:spLocks noEditPoints="1"/>
            </p:cNvSpPr>
            <p:nvPr/>
          </p:nvSpPr>
          <p:spPr bwMode="auto">
            <a:xfrm>
              <a:off x="4225925" y="2968626"/>
              <a:ext cx="1520825" cy="1573213"/>
            </a:xfrm>
            <a:custGeom>
              <a:avLst/>
              <a:gdLst>
                <a:gd name="T0" fmla="*/ 251 w 1587"/>
                <a:gd name="T1" fmla="*/ 819 h 1639"/>
                <a:gd name="T2" fmla="*/ 404 w 1587"/>
                <a:gd name="T3" fmla="*/ 537 h 1639"/>
                <a:gd name="T4" fmla="*/ 190 w 1587"/>
                <a:gd name="T5" fmla="*/ 359 h 1639"/>
                <a:gd name="T6" fmla="*/ 20 w 1587"/>
                <a:gd name="T7" fmla="*/ 569 h 1639"/>
                <a:gd name="T8" fmla="*/ 251 w 1587"/>
                <a:gd name="T9" fmla="*/ 819 h 1639"/>
                <a:gd name="T10" fmla="*/ 592 w 1587"/>
                <a:gd name="T11" fmla="*/ 480 h 1639"/>
                <a:gd name="T12" fmla="*/ 775 w 1587"/>
                <a:gd name="T13" fmla="*/ 240 h 1639"/>
                <a:gd name="T14" fmla="*/ 592 w 1587"/>
                <a:gd name="T15" fmla="*/ 0 h 1639"/>
                <a:gd name="T16" fmla="*/ 409 w 1587"/>
                <a:gd name="T17" fmla="*/ 240 h 1639"/>
                <a:gd name="T18" fmla="*/ 592 w 1587"/>
                <a:gd name="T19" fmla="*/ 480 h 1639"/>
                <a:gd name="T20" fmla="*/ 1028 w 1587"/>
                <a:gd name="T21" fmla="*/ 496 h 1639"/>
                <a:gd name="T22" fmla="*/ 1268 w 1587"/>
                <a:gd name="T23" fmla="*/ 278 h 1639"/>
                <a:gd name="T24" fmla="*/ 1103 w 1587"/>
                <a:gd name="T25" fmla="*/ 40 h 1639"/>
                <a:gd name="T26" fmla="*/ 876 w 1587"/>
                <a:gd name="T27" fmla="*/ 254 h 1639"/>
                <a:gd name="T28" fmla="*/ 1028 w 1587"/>
                <a:gd name="T29" fmla="*/ 496 h 1639"/>
                <a:gd name="T30" fmla="*/ 1565 w 1587"/>
                <a:gd name="T31" fmla="*/ 666 h 1639"/>
                <a:gd name="T32" fmla="*/ 1360 w 1587"/>
                <a:gd name="T33" fmla="*/ 472 h 1639"/>
                <a:gd name="T34" fmla="*/ 1177 w 1587"/>
                <a:gd name="T35" fmla="*/ 706 h 1639"/>
                <a:gd name="T36" fmla="*/ 1386 w 1587"/>
                <a:gd name="T37" fmla="*/ 924 h 1639"/>
                <a:gd name="T38" fmla="*/ 1565 w 1587"/>
                <a:gd name="T39" fmla="*/ 666 h 1639"/>
                <a:gd name="T40" fmla="*/ 1360 w 1587"/>
                <a:gd name="T41" fmla="*/ 1090 h 1639"/>
                <a:gd name="T42" fmla="*/ 1028 w 1587"/>
                <a:gd name="T43" fmla="*/ 779 h 1639"/>
                <a:gd name="T44" fmla="*/ 548 w 1587"/>
                <a:gd name="T45" fmla="*/ 759 h 1639"/>
                <a:gd name="T46" fmla="*/ 330 w 1587"/>
                <a:gd name="T47" fmla="*/ 977 h 1639"/>
                <a:gd name="T48" fmla="*/ 129 w 1587"/>
                <a:gd name="T49" fmla="*/ 1328 h 1639"/>
                <a:gd name="T50" fmla="*/ 365 w 1587"/>
                <a:gd name="T51" fmla="*/ 1538 h 1639"/>
                <a:gd name="T52" fmla="*/ 657 w 1587"/>
                <a:gd name="T53" fmla="*/ 1518 h 1639"/>
                <a:gd name="T54" fmla="*/ 950 w 1587"/>
                <a:gd name="T55" fmla="*/ 1526 h 1639"/>
                <a:gd name="T56" fmla="*/ 1417 w 1587"/>
                <a:gd name="T57" fmla="*/ 1421 h 1639"/>
                <a:gd name="T58" fmla="*/ 1360 w 1587"/>
                <a:gd name="T59" fmla="*/ 109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7" h="1639">
                  <a:moveTo>
                    <a:pt x="251" y="819"/>
                  </a:moveTo>
                  <a:cubicBezTo>
                    <a:pt x="435" y="783"/>
                    <a:pt x="410" y="581"/>
                    <a:pt x="404" y="537"/>
                  </a:cubicBezTo>
                  <a:cubicBezTo>
                    <a:pt x="395" y="469"/>
                    <a:pt x="308" y="350"/>
                    <a:pt x="190" y="359"/>
                  </a:cubicBezTo>
                  <a:cubicBezTo>
                    <a:pt x="42" y="371"/>
                    <a:pt x="20" y="569"/>
                    <a:pt x="20" y="569"/>
                  </a:cubicBezTo>
                  <a:cubicBezTo>
                    <a:pt x="0" y="660"/>
                    <a:pt x="68" y="856"/>
                    <a:pt x="251" y="819"/>
                  </a:cubicBezTo>
                  <a:close/>
                  <a:moveTo>
                    <a:pt x="592" y="480"/>
                  </a:moveTo>
                  <a:cubicBezTo>
                    <a:pt x="693" y="480"/>
                    <a:pt x="775" y="373"/>
                    <a:pt x="775" y="240"/>
                  </a:cubicBezTo>
                  <a:cubicBezTo>
                    <a:pt x="775" y="107"/>
                    <a:pt x="693" y="0"/>
                    <a:pt x="592" y="0"/>
                  </a:cubicBezTo>
                  <a:cubicBezTo>
                    <a:pt x="491" y="0"/>
                    <a:pt x="409" y="107"/>
                    <a:pt x="409" y="240"/>
                  </a:cubicBezTo>
                  <a:cubicBezTo>
                    <a:pt x="409" y="373"/>
                    <a:pt x="491" y="480"/>
                    <a:pt x="592" y="480"/>
                  </a:cubicBezTo>
                  <a:close/>
                  <a:moveTo>
                    <a:pt x="1028" y="496"/>
                  </a:moveTo>
                  <a:cubicBezTo>
                    <a:pt x="1164" y="512"/>
                    <a:pt x="1251" y="379"/>
                    <a:pt x="1268" y="278"/>
                  </a:cubicBezTo>
                  <a:cubicBezTo>
                    <a:pt x="1286" y="177"/>
                    <a:pt x="1198" y="60"/>
                    <a:pt x="1103" y="40"/>
                  </a:cubicBezTo>
                  <a:cubicBezTo>
                    <a:pt x="1006" y="20"/>
                    <a:pt x="887" y="162"/>
                    <a:pt x="876" y="254"/>
                  </a:cubicBezTo>
                  <a:cubicBezTo>
                    <a:pt x="862" y="367"/>
                    <a:pt x="893" y="480"/>
                    <a:pt x="1028" y="496"/>
                  </a:cubicBezTo>
                  <a:close/>
                  <a:moveTo>
                    <a:pt x="1565" y="666"/>
                  </a:moveTo>
                  <a:cubicBezTo>
                    <a:pt x="1565" y="618"/>
                    <a:pt x="1522" y="472"/>
                    <a:pt x="1360" y="472"/>
                  </a:cubicBezTo>
                  <a:cubicBezTo>
                    <a:pt x="1198" y="472"/>
                    <a:pt x="1177" y="609"/>
                    <a:pt x="1177" y="706"/>
                  </a:cubicBezTo>
                  <a:cubicBezTo>
                    <a:pt x="1177" y="799"/>
                    <a:pt x="1185" y="928"/>
                    <a:pt x="1386" y="924"/>
                  </a:cubicBezTo>
                  <a:cubicBezTo>
                    <a:pt x="1587" y="920"/>
                    <a:pt x="1565" y="714"/>
                    <a:pt x="1565" y="666"/>
                  </a:cubicBezTo>
                  <a:close/>
                  <a:moveTo>
                    <a:pt x="1360" y="1090"/>
                  </a:moveTo>
                  <a:cubicBezTo>
                    <a:pt x="1360" y="1090"/>
                    <a:pt x="1151" y="940"/>
                    <a:pt x="1028" y="779"/>
                  </a:cubicBezTo>
                  <a:cubicBezTo>
                    <a:pt x="862" y="541"/>
                    <a:pt x="627" y="638"/>
                    <a:pt x="548" y="759"/>
                  </a:cubicBezTo>
                  <a:cubicBezTo>
                    <a:pt x="470" y="880"/>
                    <a:pt x="347" y="957"/>
                    <a:pt x="330" y="977"/>
                  </a:cubicBezTo>
                  <a:cubicBezTo>
                    <a:pt x="312" y="997"/>
                    <a:pt x="77" y="1114"/>
                    <a:pt x="129" y="1328"/>
                  </a:cubicBezTo>
                  <a:cubicBezTo>
                    <a:pt x="182" y="1542"/>
                    <a:pt x="365" y="1538"/>
                    <a:pt x="365" y="1538"/>
                  </a:cubicBezTo>
                  <a:cubicBezTo>
                    <a:pt x="365" y="1538"/>
                    <a:pt x="500" y="1550"/>
                    <a:pt x="657" y="1518"/>
                  </a:cubicBezTo>
                  <a:cubicBezTo>
                    <a:pt x="814" y="1486"/>
                    <a:pt x="950" y="1526"/>
                    <a:pt x="950" y="1526"/>
                  </a:cubicBezTo>
                  <a:cubicBezTo>
                    <a:pt x="950" y="1526"/>
                    <a:pt x="1317" y="1639"/>
                    <a:pt x="1417" y="1421"/>
                  </a:cubicBezTo>
                  <a:cubicBezTo>
                    <a:pt x="1517" y="1203"/>
                    <a:pt x="1360" y="1090"/>
                    <a:pt x="1360" y="1090"/>
                  </a:cubicBezTo>
                  <a:close/>
                </a:path>
              </a:pathLst>
            </a:custGeom>
            <a:solidFill>
              <a:srgbClr val="2841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Freeform 63"/>
            <p:cNvSpPr>
              <a:spLocks noEditPoints="1"/>
            </p:cNvSpPr>
            <p:nvPr/>
          </p:nvSpPr>
          <p:spPr bwMode="auto">
            <a:xfrm>
              <a:off x="4524375" y="3814763"/>
              <a:ext cx="404812" cy="511175"/>
            </a:xfrm>
            <a:custGeom>
              <a:avLst/>
              <a:gdLst>
                <a:gd name="T0" fmla="*/ 313 w 422"/>
                <a:gd name="T1" fmla="*/ 0 h 532"/>
                <a:gd name="T2" fmla="*/ 313 w 422"/>
                <a:gd name="T3" fmla="*/ 143 h 532"/>
                <a:gd name="T4" fmla="*/ 186 w 422"/>
                <a:gd name="T5" fmla="*/ 143 h 532"/>
                <a:gd name="T6" fmla="*/ 15 w 422"/>
                <a:gd name="T7" fmla="*/ 286 h 532"/>
                <a:gd name="T8" fmla="*/ 34 w 422"/>
                <a:gd name="T9" fmla="*/ 438 h 532"/>
                <a:gd name="T10" fmla="*/ 183 w 422"/>
                <a:gd name="T11" fmla="*/ 532 h 532"/>
                <a:gd name="T12" fmla="*/ 422 w 422"/>
                <a:gd name="T13" fmla="*/ 532 h 532"/>
                <a:gd name="T14" fmla="*/ 422 w 422"/>
                <a:gd name="T15" fmla="*/ 1 h 532"/>
                <a:gd name="T16" fmla="*/ 313 w 422"/>
                <a:gd name="T17" fmla="*/ 0 h 532"/>
                <a:gd name="T18" fmla="*/ 312 w 422"/>
                <a:gd name="T19" fmla="*/ 445 h 532"/>
                <a:gd name="T20" fmla="*/ 216 w 422"/>
                <a:gd name="T21" fmla="*/ 445 h 532"/>
                <a:gd name="T22" fmla="*/ 128 w 422"/>
                <a:gd name="T23" fmla="*/ 371 h 532"/>
                <a:gd name="T24" fmla="*/ 135 w 422"/>
                <a:gd name="T25" fmla="*/ 289 h 532"/>
                <a:gd name="T26" fmla="*/ 209 w 422"/>
                <a:gd name="T27" fmla="*/ 229 h 532"/>
                <a:gd name="T28" fmla="*/ 312 w 422"/>
                <a:gd name="T29" fmla="*/ 229 h 532"/>
                <a:gd name="T30" fmla="*/ 312 w 422"/>
                <a:gd name="T31" fmla="*/ 44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532">
                  <a:moveTo>
                    <a:pt x="313" y="0"/>
                  </a:moveTo>
                  <a:cubicBezTo>
                    <a:pt x="313" y="143"/>
                    <a:pt x="313" y="143"/>
                    <a:pt x="313" y="143"/>
                  </a:cubicBezTo>
                  <a:cubicBezTo>
                    <a:pt x="186" y="143"/>
                    <a:pt x="186" y="143"/>
                    <a:pt x="186" y="143"/>
                  </a:cubicBezTo>
                  <a:cubicBezTo>
                    <a:pt x="186" y="143"/>
                    <a:pt x="60" y="153"/>
                    <a:pt x="15" y="286"/>
                  </a:cubicBezTo>
                  <a:cubicBezTo>
                    <a:pt x="0" y="374"/>
                    <a:pt x="29" y="426"/>
                    <a:pt x="34" y="438"/>
                  </a:cubicBezTo>
                  <a:cubicBezTo>
                    <a:pt x="39" y="449"/>
                    <a:pt x="80" y="513"/>
                    <a:pt x="183" y="532"/>
                  </a:cubicBezTo>
                  <a:cubicBezTo>
                    <a:pt x="422" y="532"/>
                    <a:pt x="422" y="532"/>
                    <a:pt x="422" y="532"/>
                  </a:cubicBezTo>
                  <a:cubicBezTo>
                    <a:pt x="422" y="1"/>
                    <a:pt x="422" y="1"/>
                    <a:pt x="422" y="1"/>
                  </a:cubicBezTo>
                  <a:lnTo>
                    <a:pt x="313" y="0"/>
                  </a:lnTo>
                  <a:close/>
                  <a:moveTo>
                    <a:pt x="312" y="445"/>
                  </a:moveTo>
                  <a:cubicBezTo>
                    <a:pt x="216" y="445"/>
                    <a:pt x="216" y="445"/>
                    <a:pt x="216" y="445"/>
                  </a:cubicBezTo>
                  <a:cubicBezTo>
                    <a:pt x="216" y="445"/>
                    <a:pt x="149" y="442"/>
                    <a:pt x="128" y="371"/>
                  </a:cubicBezTo>
                  <a:cubicBezTo>
                    <a:pt x="118" y="340"/>
                    <a:pt x="130" y="303"/>
                    <a:pt x="135" y="289"/>
                  </a:cubicBezTo>
                  <a:cubicBezTo>
                    <a:pt x="140" y="275"/>
                    <a:pt x="163" y="242"/>
                    <a:pt x="209" y="229"/>
                  </a:cubicBezTo>
                  <a:cubicBezTo>
                    <a:pt x="312" y="229"/>
                    <a:pt x="312" y="229"/>
                    <a:pt x="312" y="229"/>
                  </a:cubicBezTo>
                  <a:lnTo>
                    <a:pt x="312" y="4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Freeform 64"/>
            <p:cNvSpPr/>
            <p:nvPr/>
          </p:nvSpPr>
          <p:spPr bwMode="auto">
            <a:xfrm>
              <a:off x="4984750" y="3962401"/>
              <a:ext cx="369887" cy="361950"/>
            </a:xfrm>
            <a:custGeom>
              <a:avLst/>
              <a:gdLst>
                <a:gd name="T0" fmla="*/ 0 w 386"/>
                <a:gd name="T1" fmla="*/ 2 h 377"/>
                <a:gd name="T2" fmla="*/ 0 w 386"/>
                <a:gd name="T3" fmla="*/ 282 h 377"/>
                <a:gd name="T4" fmla="*/ 111 w 386"/>
                <a:gd name="T5" fmla="*/ 377 h 377"/>
                <a:gd name="T6" fmla="*/ 386 w 386"/>
                <a:gd name="T7" fmla="*/ 377 h 377"/>
                <a:gd name="T8" fmla="*/ 386 w 386"/>
                <a:gd name="T9" fmla="*/ 2 h 377"/>
                <a:gd name="T10" fmla="*/ 267 w 386"/>
                <a:gd name="T11" fmla="*/ 2 h 377"/>
                <a:gd name="T12" fmla="*/ 267 w 386"/>
                <a:gd name="T13" fmla="*/ 284 h 377"/>
                <a:gd name="T14" fmla="*/ 154 w 386"/>
                <a:gd name="T15" fmla="*/ 284 h 377"/>
                <a:gd name="T16" fmla="*/ 111 w 386"/>
                <a:gd name="T17" fmla="*/ 252 h 377"/>
                <a:gd name="T18" fmla="*/ 111 w 386"/>
                <a:gd name="T19" fmla="*/ 0 h 377"/>
                <a:gd name="T20" fmla="*/ 0 w 386"/>
                <a:gd name="T2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377">
                  <a:moveTo>
                    <a:pt x="0" y="2"/>
                  </a:moveTo>
                  <a:cubicBezTo>
                    <a:pt x="0" y="282"/>
                    <a:pt x="0" y="282"/>
                    <a:pt x="0" y="282"/>
                  </a:cubicBezTo>
                  <a:cubicBezTo>
                    <a:pt x="0" y="282"/>
                    <a:pt x="5" y="352"/>
                    <a:pt x="111" y="377"/>
                  </a:cubicBezTo>
                  <a:cubicBezTo>
                    <a:pt x="386" y="377"/>
                    <a:pt x="386" y="377"/>
                    <a:pt x="386" y="377"/>
                  </a:cubicBezTo>
                  <a:cubicBezTo>
                    <a:pt x="386" y="2"/>
                    <a:pt x="386" y="2"/>
                    <a:pt x="386" y="2"/>
                  </a:cubicBezTo>
                  <a:cubicBezTo>
                    <a:pt x="267" y="2"/>
                    <a:pt x="267" y="2"/>
                    <a:pt x="267" y="2"/>
                  </a:cubicBezTo>
                  <a:cubicBezTo>
                    <a:pt x="267" y="284"/>
                    <a:pt x="267" y="284"/>
                    <a:pt x="267" y="284"/>
                  </a:cubicBezTo>
                  <a:cubicBezTo>
                    <a:pt x="154" y="284"/>
                    <a:pt x="154" y="284"/>
                    <a:pt x="154" y="284"/>
                  </a:cubicBezTo>
                  <a:cubicBezTo>
                    <a:pt x="154" y="284"/>
                    <a:pt x="118" y="279"/>
                    <a:pt x="111" y="252"/>
                  </a:cubicBezTo>
                  <a:cubicBezTo>
                    <a:pt x="111" y="0"/>
                    <a:pt x="111" y="0"/>
                    <a:pt x="111"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Freeform 65"/>
            <p:cNvSpPr>
              <a:spLocks noEditPoints="1"/>
            </p:cNvSpPr>
            <p:nvPr/>
          </p:nvSpPr>
          <p:spPr bwMode="auto">
            <a:xfrm>
              <a:off x="5797550" y="3675063"/>
              <a:ext cx="809625" cy="752475"/>
            </a:xfrm>
            <a:custGeom>
              <a:avLst/>
              <a:gdLst>
                <a:gd name="T0" fmla="*/ 844 w 844"/>
                <a:gd name="T1" fmla="*/ 118 h 783"/>
                <a:gd name="T2" fmla="*/ 844 w 844"/>
                <a:gd name="T3" fmla="*/ 0 h 783"/>
                <a:gd name="T4" fmla="*/ 1 w 844"/>
                <a:gd name="T5" fmla="*/ 0 h 783"/>
                <a:gd name="T6" fmla="*/ 0 w 844"/>
                <a:gd name="T7" fmla="*/ 119 h 783"/>
                <a:gd name="T8" fmla="*/ 362 w 844"/>
                <a:gd name="T9" fmla="*/ 119 h 783"/>
                <a:gd name="T10" fmla="*/ 328 w 844"/>
                <a:gd name="T11" fmla="*/ 191 h 783"/>
                <a:gd name="T12" fmla="*/ 20 w 844"/>
                <a:gd name="T13" fmla="*/ 191 h 783"/>
                <a:gd name="T14" fmla="*/ 20 w 844"/>
                <a:gd name="T15" fmla="*/ 783 h 783"/>
                <a:gd name="T16" fmla="*/ 752 w 844"/>
                <a:gd name="T17" fmla="*/ 783 h 783"/>
                <a:gd name="T18" fmla="*/ 822 w 844"/>
                <a:gd name="T19" fmla="*/ 712 h 783"/>
                <a:gd name="T20" fmla="*/ 822 w 844"/>
                <a:gd name="T21" fmla="*/ 191 h 783"/>
                <a:gd name="T22" fmla="*/ 513 w 844"/>
                <a:gd name="T23" fmla="*/ 191 h 783"/>
                <a:gd name="T24" fmla="*/ 540 w 844"/>
                <a:gd name="T25" fmla="*/ 118 h 783"/>
                <a:gd name="T26" fmla="*/ 844 w 844"/>
                <a:gd name="T27" fmla="*/ 118 h 783"/>
                <a:gd name="T28" fmla="*/ 680 w 844"/>
                <a:gd name="T29" fmla="*/ 656 h 783"/>
                <a:gd name="T30" fmla="*/ 659 w 844"/>
                <a:gd name="T31" fmla="*/ 676 h 783"/>
                <a:gd name="T32" fmla="*/ 173 w 844"/>
                <a:gd name="T33" fmla="*/ 676 h 783"/>
                <a:gd name="T34" fmla="*/ 173 w 844"/>
                <a:gd name="T35" fmla="*/ 538 h 783"/>
                <a:gd name="T36" fmla="*/ 680 w 844"/>
                <a:gd name="T37" fmla="*/ 538 h 783"/>
                <a:gd name="T38" fmla="*/ 680 w 844"/>
                <a:gd name="T39" fmla="*/ 656 h 783"/>
                <a:gd name="T40" fmla="*/ 679 w 844"/>
                <a:gd name="T41" fmla="*/ 294 h 783"/>
                <a:gd name="T42" fmla="*/ 679 w 844"/>
                <a:gd name="T43" fmla="*/ 424 h 783"/>
                <a:gd name="T44" fmla="*/ 173 w 844"/>
                <a:gd name="T45" fmla="*/ 424 h 783"/>
                <a:gd name="T46" fmla="*/ 173 w 844"/>
                <a:gd name="T47" fmla="*/ 294 h 783"/>
                <a:gd name="T48" fmla="*/ 679 w 844"/>
                <a:gd name="T49" fmla="*/ 294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3">
                  <a:moveTo>
                    <a:pt x="844" y="118"/>
                  </a:moveTo>
                  <a:cubicBezTo>
                    <a:pt x="844" y="0"/>
                    <a:pt x="844" y="0"/>
                    <a:pt x="844" y="0"/>
                  </a:cubicBezTo>
                  <a:cubicBezTo>
                    <a:pt x="1" y="0"/>
                    <a:pt x="1" y="0"/>
                    <a:pt x="1" y="0"/>
                  </a:cubicBezTo>
                  <a:cubicBezTo>
                    <a:pt x="0" y="119"/>
                    <a:pt x="0" y="119"/>
                    <a:pt x="0" y="119"/>
                  </a:cubicBezTo>
                  <a:cubicBezTo>
                    <a:pt x="362" y="119"/>
                    <a:pt x="362" y="119"/>
                    <a:pt x="362" y="119"/>
                  </a:cubicBezTo>
                  <a:cubicBezTo>
                    <a:pt x="328" y="191"/>
                    <a:pt x="328" y="191"/>
                    <a:pt x="328" y="191"/>
                  </a:cubicBezTo>
                  <a:cubicBezTo>
                    <a:pt x="20" y="191"/>
                    <a:pt x="20" y="191"/>
                    <a:pt x="20" y="191"/>
                  </a:cubicBezTo>
                  <a:cubicBezTo>
                    <a:pt x="20" y="783"/>
                    <a:pt x="20" y="783"/>
                    <a:pt x="20" y="783"/>
                  </a:cubicBezTo>
                  <a:cubicBezTo>
                    <a:pt x="752" y="783"/>
                    <a:pt x="752" y="783"/>
                    <a:pt x="752" y="783"/>
                  </a:cubicBezTo>
                  <a:cubicBezTo>
                    <a:pt x="829" y="783"/>
                    <a:pt x="822" y="712"/>
                    <a:pt x="822" y="712"/>
                  </a:cubicBezTo>
                  <a:cubicBezTo>
                    <a:pt x="822" y="191"/>
                    <a:pt x="822" y="191"/>
                    <a:pt x="822" y="191"/>
                  </a:cubicBezTo>
                  <a:cubicBezTo>
                    <a:pt x="513" y="191"/>
                    <a:pt x="513" y="191"/>
                    <a:pt x="513" y="191"/>
                  </a:cubicBezTo>
                  <a:cubicBezTo>
                    <a:pt x="540" y="118"/>
                    <a:pt x="540" y="118"/>
                    <a:pt x="540" y="118"/>
                  </a:cubicBezTo>
                  <a:lnTo>
                    <a:pt x="844" y="118"/>
                  </a:lnTo>
                  <a:close/>
                  <a:moveTo>
                    <a:pt x="680" y="656"/>
                  </a:moveTo>
                  <a:cubicBezTo>
                    <a:pt x="680" y="656"/>
                    <a:pt x="671" y="676"/>
                    <a:pt x="659" y="676"/>
                  </a:cubicBezTo>
                  <a:cubicBezTo>
                    <a:pt x="173" y="676"/>
                    <a:pt x="173" y="676"/>
                    <a:pt x="173" y="676"/>
                  </a:cubicBezTo>
                  <a:cubicBezTo>
                    <a:pt x="173" y="538"/>
                    <a:pt x="173" y="538"/>
                    <a:pt x="173" y="538"/>
                  </a:cubicBezTo>
                  <a:cubicBezTo>
                    <a:pt x="680" y="538"/>
                    <a:pt x="680" y="538"/>
                    <a:pt x="680" y="538"/>
                  </a:cubicBezTo>
                  <a:lnTo>
                    <a:pt x="680" y="656"/>
                  </a:lnTo>
                  <a:close/>
                  <a:moveTo>
                    <a:pt x="679" y="294"/>
                  </a:moveTo>
                  <a:cubicBezTo>
                    <a:pt x="679" y="424"/>
                    <a:pt x="679" y="424"/>
                    <a:pt x="679" y="424"/>
                  </a:cubicBezTo>
                  <a:cubicBezTo>
                    <a:pt x="173" y="424"/>
                    <a:pt x="173" y="424"/>
                    <a:pt x="173" y="424"/>
                  </a:cubicBezTo>
                  <a:cubicBezTo>
                    <a:pt x="173" y="294"/>
                    <a:pt x="173" y="294"/>
                    <a:pt x="173" y="294"/>
                  </a:cubicBezTo>
                  <a:lnTo>
                    <a:pt x="679" y="29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Freeform 66"/>
            <p:cNvSpPr>
              <a:spLocks noEditPoints="1"/>
            </p:cNvSpPr>
            <p:nvPr/>
          </p:nvSpPr>
          <p:spPr bwMode="auto">
            <a:xfrm>
              <a:off x="6700838" y="3621088"/>
              <a:ext cx="838200" cy="806450"/>
            </a:xfrm>
            <a:custGeom>
              <a:avLst/>
              <a:gdLst>
                <a:gd name="T0" fmla="*/ 866 w 874"/>
                <a:gd name="T1" fmla="*/ 60 h 839"/>
                <a:gd name="T2" fmla="*/ 535 w 874"/>
                <a:gd name="T3" fmla="*/ 60 h 839"/>
                <a:gd name="T4" fmla="*/ 535 w 874"/>
                <a:gd name="T5" fmla="*/ 0 h 839"/>
                <a:gd name="T6" fmla="*/ 380 w 874"/>
                <a:gd name="T7" fmla="*/ 0 h 839"/>
                <a:gd name="T8" fmla="*/ 380 w 874"/>
                <a:gd name="T9" fmla="*/ 57 h 839"/>
                <a:gd name="T10" fmla="*/ 0 w 874"/>
                <a:gd name="T11" fmla="*/ 57 h 839"/>
                <a:gd name="T12" fmla="*/ 0 w 874"/>
                <a:gd name="T13" fmla="*/ 839 h 839"/>
                <a:gd name="T14" fmla="*/ 137 w 874"/>
                <a:gd name="T15" fmla="*/ 839 h 839"/>
                <a:gd name="T16" fmla="*/ 137 w 874"/>
                <a:gd name="T17" fmla="*/ 157 h 839"/>
                <a:gd name="T18" fmla="*/ 866 w 874"/>
                <a:gd name="T19" fmla="*/ 157 h 839"/>
                <a:gd name="T20" fmla="*/ 866 w 874"/>
                <a:gd name="T21" fmla="*/ 60 h 839"/>
                <a:gd name="T22" fmla="*/ 776 w 874"/>
                <a:gd name="T23" fmla="*/ 221 h 839"/>
                <a:gd name="T24" fmla="*/ 776 w 874"/>
                <a:gd name="T25" fmla="*/ 176 h 839"/>
                <a:gd name="T26" fmla="*/ 643 w 874"/>
                <a:gd name="T27" fmla="*/ 176 h 839"/>
                <a:gd name="T28" fmla="*/ 643 w 874"/>
                <a:gd name="T29" fmla="*/ 221 h 839"/>
                <a:gd name="T30" fmla="*/ 369 w 874"/>
                <a:gd name="T31" fmla="*/ 221 h 839"/>
                <a:gd name="T32" fmla="*/ 369 w 874"/>
                <a:gd name="T33" fmla="*/ 178 h 839"/>
                <a:gd name="T34" fmla="*/ 243 w 874"/>
                <a:gd name="T35" fmla="*/ 178 h 839"/>
                <a:gd name="T36" fmla="*/ 243 w 874"/>
                <a:gd name="T37" fmla="*/ 221 h 839"/>
                <a:gd name="T38" fmla="*/ 157 w 874"/>
                <a:gd name="T39" fmla="*/ 221 h 839"/>
                <a:gd name="T40" fmla="*/ 159 w 874"/>
                <a:gd name="T41" fmla="*/ 310 h 839"/>
                <a:gd name="T42" fmla="*/ 243 w 874"/>
                <a:gd name="T43" fmla="*/ 310 h 839"/>
                <a:gd name="T44" fmla="*/ 243 w 874"/>
                <a:gd name="T45" fmla="*/ 476 h 839"/>
                <a:gd name="T46" fmla="*/ 704 w 874"/>
                <a:gd name="T47" fmla="*/ 476 h 839"/>
                <a:gd name="T48" fmla="*/ 776 w 874"/>
                <a:gd name="T49" fmla="*/ 414 h 839"/>
                <a:gd name="T50" fmla="*/ 776 w 874"/>
                <a:gd name="T51" fmla="*/ 310 h 839"/>
                <a:gd name="T52" fmla="*/ 874 w 874"/>
                <a:gd name="T53" fmla="*/ 310 h 839"/>
                <a:gd name="T54" fmla="*/ 874 w 874"/>
                <a:gd name="T55" fmla="*/ 221 h 839"/>
                <a:gd name="T56" fmla="*/ 776 w 874"/>
                <a:gd name="T57" fmla="*/ 221 h 839"/>
                <a:gd name="T58" fmla="*/ 643 w 874"/>
                <a:gd name="T59" fmla="*/ 371 h 839"/>
                <a:gd name="T60" fmla="*/ 616 w 874"/>
                <a:gd name="T61" fmla="*/ 391 h 839"/>
                <a:gd name="T62" fmla="*/ 367 w 874"/>
                <a:gd name="T63" fmla="*/ 391 h 839"/>
                <a:gd name="T64" fmla="*/ 367 w 874"/>
                <a:gd name="T65" fmla="*/ 308 h 839"/>
                <a:gd name="T66" fmla="*/ 643 w 874"/>
                <a:gd name="T67" fmla="*/ 308 h 839"/>
                <a:gd name="T68" fmla="*/ 643 w 874"/>
                <a:gd name="T69" fmla="*/ 371 h 839"/>
                <a:gd name="T70" fmla="*/ 176 w 874"/>
                <a:gd name="T71" fmla="*/ 598 h 839"/>
                <a:gd name="T72" fmla="*/ 388 w 874"/>
                <a:gd name="T73" fmla="*/ 711 h 839"/>
                <a:gd name="T74" fmla="*/ 299 w 874"/>
                <a:gd name="T75" fmla="*/ 750 h 839"/>
                <a:gd name="T76" fmla="*/ 157 w 874"/>
                <a:gd name="T77" fmla="*/ 750 h 839"/>
                <a:gd name="T78" fmla="*/ 157 w 874"/>
                <a:gd name="T79" fmla="*/ 837 h 839"/>
                <a:gd name="T80" fmla="*/ 350 w 874"/>
                <a:gd name="T81" fmla="*/ 837 h 839"/>
                <a:gd name="T82" fmla="*/ 513 w 874"/>
                <a:gd name="T83" fmla="*/ 777 h 839"/>
                <a:gd name="T84" fmla="*/ 641 w 874"/>
                <a:gd name="T85" fmla="*/ 829 h 839"/>
                <a:gd name="T86" fmla="*/ 860 w 874"/>
                <a:gd name="T87" fmla="*/ 829 h 839"/>
                <a:gd name="T88" fmla="*/ 860 w 874"/>
                <a:gd name="T89" fmla="*/ 742 h 839"/>
                <a:gd name="T90" fmla="*/ 695 w 874"/>
                <a:gd name="T91" fmla="*/ 742 h 839"/>
                <a:gd name="T92" fmla="*/ 611 w 874"/>
                <a:gd name="T93" fmla="*/ 713 h 839"/>
                <a:gd name="T94" fmla="*/ 860 w 874"/>
                <a:gd name="T95" fmla="*/ 580 h 839"/>
                <a:gd name="T96" fmla="*/ 860 w 874"/>
                <a:gd name="T97" fmla="*/ 509 h 839"/>
                <a:gd name="T98" fmla="*/ 176 w 874"/>
                <a:gd name="T99" fmla="*/ 509 h 839"/>
                <a:gd name="T100" fmla="*/ 176 w 874"/>
                <a:gd name="T101" fmla="*/ 598 h 839"/>
                <a:gd name="T102" fmla="*/ 618 w 874"/>
                <a:gd name="T103" fmla="*/ 596 h 839"/>
                <a:gd name="T104" fmla="*/ 496 w 874"/>
                <a:gd name="T105" fmla="*/ 655 h 839"/>
                <a:gd name="T106" fmla="*/ 385 w 874"/>
                <a:gd name="T107" fmla="*/ 596 h 839"/>
                <a:gd name="T108" fmla="*/ 618 w 874"/>
                <a:gd name="T109" fmla="*/ 596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4" h="839">
                  <a:moveTo>
                    <a:pt x="866" y="60"/>
                  </a:moveTo>
                  <a:cubicBezTo>
                    <a:pt x="535" y="60"/>
                    <a:pt x="535" y="60"/>
                    <a:pt x="535" y="60"/>
                  </a:cubicBezTo>
                  <a:cubicBezTo>
                    <a:pt x="535" y="0"/>
                    <a:pt x="535" y="0"/>
                    <a:pt x="535" y="0"/>
                  </a:cubicBezTo>
                  <a:cubicBezTo>
                    <a:pt x="380" y="0"/>
                    <a:pt x="380" y="0"/>
                    <a:pt x="380" y="0"/>
                  </a:cubicBezTo>
                  <a:cubicBezTo>
                    <a:pt x="380" y="57"/>
                    <a:pt x="380" y="57"/>
                    <a:pt x="380" y="57"/>
                  </a:cubicBezTo>
                  <a:cubicBezTo>
                    <a:pt x="0" y="57"/>
                    <a:pt x="0" y="57"/>
                    <a:pt x="0" y="57"/>
                  </a:cubicBezTo>
                  <a:cubicBezTo>
                    <a:pt x="0" y="839"/>
                    <a:pt x="0" y="839"/>
                    <a:pt x="0" y="839"/>
                  </a:cubicBezTo>
                  <a:cubicBezTo>
                    <a:pt x="137" y="839"/>
                    <a:pt x="137" y="839"/>
                    <a:pt x="137" y="839"/>
                  </a:cubicBezTo>
                  <a:cubicBezTo>
                    <a:pt x="137" y="157"/>
                    <a:pt x="137" y="157"/>
                    <a:pt x="137" y="157"/>
                  </a:cubicBezTo>
                  <a:cubicBezTo>
                    <a:pt x="866" y="157"/>
                    <a:pt x="866" y="157"/>
                    <a:pt x="866" y="157"/>
                  </a:cubicBezTo>
                  <a:lnTo>
                    <a:pt x="866" y="60"/>
                  </a:lnTo>
                  <a:close/>
                  <a:moveTo>
                    <a:pt x="776" y="221"/>
                  </a:moveTo>
                  <a:cubicBezTo>
                    <a:pt x="776" y="176"/>
                    <a:pt x="776" y="176"/>
                    <a:pt x="776" y="176"/>
                  </a:cubicBezTo>
                  <a:cubicBezTo>
                    <a:pt x="643" y="176"/>
                    <a:pt x="643" y="176"/>
                    <a:pt x="643" y="176"/>
                  </a:cubicBezTo>
                  <a:cubicBezTo>
                    <a:pt x="643" y="221"/>
                    <a:pt x="643" y="221"/>
                    <a:pt x="643" y="221"/>
                  </a:cubicBezTo>
                  <a:cubicBezTo>
                    <a:pt x="369" y="221"/>
                    <a:pt x="369" y="221"/>
                    <a:pt x="369" y="221"/>
                  </a:cubicBezTo>
                  <a:cubicBezTo>
                    <a:pt x="369" y="178"/>
                    <a:pt x="369" y="178"/>
                    <a:pt x="369" y="178"/>
                  </a:cubicBezTo>
                  <a:cubicBezTo>
                    <a:pt x="243" y="178"/>
                    <a:pt x="243" y="178"/>
                    <a:pt x="243" y="178"/>
                  </a:cubicBezTo>
                  <a:cubicBezTo>
                    <a:pt x="243" y="221"/>
                    <a:pt x="243" y="221"/>
                    <a:pt x="243" y="221"/>
                  </a:cubicBezTo>
                  <a:cubicBezTo>
                    <a:pt x="157" y="221"/>
                    <a:pt x="157" y="221"/>
                    <a:pt x="157" y="221"/>
                  </a:cubicBezTo>
                  <a:cubicBezTo>
                    <a:pt x="159" y="310"/>
                    <a:pt x="159" y="310"/>
                    <a:pt x="159" y="310"/>
                  </a:cubicBezTo>
                  <a:cubicBezTo>
                    <a:pt x="243" y="310"/>
                    <a:pt x="243" y="310"/>
                    <a:pt x="243" y="310"/>
                  </a:cubicBezTo>
                  <a:cubicBezTo>
                    <a:pt x="243" y="476"/>
                    <a:pt x="243" y="476"/>
                    <a:pt x="243" y="476"/>
                  </a:cubicBezTo>
                  <a:cubicBezTo>
                    <a:pt x="704" y="476"/>
                    <a:pt x="704" y="476"/>
                    <a:pt x="704" y="476"/>
                  </a:cubicBezTo>
                  <a:cubicBezTo>
                    <a:pt x="768" y="476"/>
                    <a:pt x="776" y="414"/>
                    <a:pt x="776" y="414"/>
                  </a:cubicBezTo>
                  <a:cubicBezTo>
                    <a:pt x="776" y="310"/>
                    <a:pt x="776" y="310"/>
                    <a:pt x="776" y="310"/>
                  </a:cubicBezTo>
                  <a:cubicBezTo>
                    <a:pt x="874" y="310"/>
                    <a:pt x="874" y="310"/>
                    <a:pt x="874" y="310"/>
                  </a:cubicBezTo>
                  <a:cubicBezTo>
                    <a:pt x="874" y="221"/>
                    <a:pt x="874" y="221"/>
                    <a:pt x="874" y="221"/>
                  </a:cubicBezTo>
                  <a:lnTo>
                    <a:pt x="776" y="221"/>
                  </a:lnTo>
                  <a:close/>
                  <a:moveTo>
                    <a:pt x="643" y="371"/>
                  </a:moveTo>
                  <a:cubicBezTo>
                    <a:pt x="643" y="371"/>
                    <a:pt x="631" y="391"/>
                    <a:pt x="616" y="391"/>
                  </a:cubicBezTo>
                  <a:cubicBezTo>
                    <a:pt x="367" y="391"/>
                    <a:pt x="367" y="391"/>
                    <a:pt x="367" y="391"/>
                  </a:cubicBezTo>
                  <a:cubicBezTo>
                    <a:pt x="367" y="308"/>
                    <a:pt x="367" y="308"/>
                    <a:pt x="367" y="308"/>
                  </a:cubicBezTo>
                  <a:cubicBezTo>
                    <a:pt x="643" y="308"/>
                    <a:pt x="643" y="308"/>
                    <a:pt x="643" y="308"/>
                  </a:cubicBezTo>
                  <a:lnTo>
                    <a:pt x="643" y="371"/>
                  </a:lnTo>
                  <a:close/>
                  <a:moveTo>
                    <a:pt x="176" y="598"/>
                  </a:moveTo>
                  <a:cubicBezTo>
                    <a:pt x="388" y="711"/>
                    <a:pt x="388" y="711"/>
                    <a:pt x="388" y="711"/>
                  </a:cubicBezTo>
                  <a:cubicBezTo>
                    <a:pt x="371" y="728"/>
                    <a:pt x="299" y="750"/>
                    <a:pt x="299" y="750"/>
                  </a:cubicBezTo>
                  <a:cubicBezTo>
                    <a:pt x="157" y="750"/>
                    <a:pt x="157" y="750"/>
                    <a:pt x="157" y="750"/>
                  </a:cubicBezTo>
                  <a:cubicBezTo>
                    <a:pt x="157" y="837"/>
                    <a:pt x="157" y="837"/>
                    <a:pt x="157" y="837"/>
                  </a:cubicBezTo>
                  <a:cubicBezTo>
                    <a:pt x="350" y="837"/>
                    <a:pt x="350" y="837"/>
                    <a:pt x="350" y="837"/>
                  </a:cubicBezTo>
                  <a:cubicBezTo>
                    <a:pt x="407" y="826"/>
                    <a:pt x="513" y="777"/>
                    <a:pt x="513" y="777"/>
                  </a:cubicBezTo>
                  <a:cubicBezTo>
                    <a:pt x="557" y="814"/>
                    <a:pt x="641" y="829"/>
                    <a:pt x="641" y="829"/>
                  </a:cubicBezTo>
                  <a:cubicBezTo>
                    <a:pt x="860" y="829"/>
                    <a:pt x="860" y="829"/>
                    <a:pt x="860" y="829"/>
                  </a:cubicBezTo>
                  <a:cubicBezTo>
                    <a:pt x="860" y="742"/>
                    <a:pt x="860" y="742"/>
                    <a:pt x="860" y="742"/>
                  </a:cubicBezTo>
                  <a:cubicBezTo>
                    <a:pt x="695" y="742"/>
                    <a:pt x="695" y="742"/>
                    <a:pt x="695" y="742"/>
                  </a:cubicBezTo>
                  <a:cubicBezTo>
                    <a:pt x="651" y="736"/>
                    <a:pt x="611" y="713"/>
                    <a:pt x="611" y="713"/>
                  </a:cubicBezTo>
                  <a:cubicBezTo>
                    <a:pt x="860" y="580"/>
                    <a:pt x="860" y="580"/>
                    <a:pt x="860" y="580"/>
                  </a:cubicBezTo>
                  <a:cubicBezTo>
                    <a:pt x="860" y="509"/>
                    <a:pt x="860" y="509"/>
                    <a:pt x="860" y="509"/>
                  </a:cubicBezTo>
                  <a:cubicBezTo>
                    <a:pt x="176" y="509"/>
                    <a:pt x="176" y="509"/>
                    <a:pt x="176" y="509"/>
                  </a:cubicBezTo>
                  <a:lnTo>
                    <a:pt x="176" y="598"/>
                  </a:lnTo>
                  <a:close/>
                  <a:moveTo>
                    <a:pt x="618" y="596"/>
                  </a:moveTo>
                  <a:cubicBezTo>
                    <a:pt x="496" y="655"/>
                    <a:pt x="496" y="655"/>
                    <a:pt x="496" y="655"/>
                  </a:cubicBezTo>
                  <a:cubicBezTo>
                    <a:pt x="385" y="596"/>
                    <a:pt x="385" y="596"/>
                    <a:pt x="385" y="596"/>
                  </a:cubicBezTo>
                  <a:lnTo>
                    <a:pt x="618" y="596"/>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Freeform 67"/>
            <p:cNvSpPr>
              <a:spLocks noEditPoints="1"/>
            </p:cNvSpPr>
            <p:nvPr/>
          </p:nvSpPr>
          <p:spPr bwMode="auto">
            <a:xfrm>
              <a:off x="4002088" y="3654426"/>
              <a:ext cx="176212" cy="768350"/>
            </a:xfrm>
            <a:custGeom>
              <a:avLst/>
              <a:gdLst>
                <a:gd name="T0" fmla="*/ 0 w 111"/>
                <a:gd name="T1" fmla="*/ 0 h 484"/>
                <a:gd name="T2" fmla="*/ 0 w 111"/>
                <a:gd name="T3" fmla="*/ 90 h 484"/>
                <a:gd name="T4" fmla="*/ 111 w 111"/>
                <a:gd name="T5" fmla="*/ 90 h 484"/>
                <a:gd name="T6" fmla="*/ 111 w 111"/>
                <a:gd name="T7" fmla="*/ 0 h 484"/>
                <a:gd name="T8" fmla="*/ 0 w 111"/>
                <a:gd name="T9" fmla="*/ 0 h 484"/>
                <a:gd name="T10" fmla="*/ 0 w 111"/>
                <a:gd name="T11" fmla="*/ 484 h 484"/>
                <a:gd name="T12" fmla="*/ 111 w 111"/>
                <a:gd name="T13" fmla="*/ 484 h 484"/>
                <a:gd name="T14" fmla="*/ 111 w 111"/>
                <a:gd name="T15" fmla="*/ 130 h 484"/>
                <a:gd name="T16" fmla="*/ 0 w 111"/>
                <a:gd name="T17" fmla="*/ 130 h 484"/>
                <a:gd name="T18" fmla="*/ 0 w 111"/>
                <a:gd name="T1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84">
                  <a:moveTo>
                    <a:pt x="0" y="0"/>
                  </a:moveTo>
                  <a:lnTo>
                    <a:pt x="0" y="90"/>
                  </a:lnTo>
                  <a:lnTo>
                    <a:pt x="111" y="90"/>
                  </a:lnTo>
                  <a:lnTo>
                    <a:pt x="111" y="0"/>
                  </a:lnTo>
                  <a:lnTo>
                    <a:pt x="0" y="0"/>
                  </a:lnTo>
                  <a:close/>
                  <a:moveTo>
                    <a:pt x="0" y="484"/>
                  </a:moveTo>
                  <a:lnTo>
                    <a:pt x="111" y="484"/>
                  </a:lnTo>
                  <a:lnTo>
                    <a:pt x="111" y="130"/>
                  </a:lnTo>
                  <a:lnTo>
                    <a:pt x="0" y="130"/>
                  </a:lnTo>
                  <a:lnTo>
                    <a:pt x="0" y="484"/>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Freeform 68"/>
            <p:cNvSpPr>
              <a:spLocks noEditPoints="1"/>
            </p:cNvSpPr>
            <p:nvPr/>
          </p:nvSpPr>
          <p:spPr bwMode="auto">
            <a:xfrm>
              <a:off x="3286125" y="3860801"/>
              <a:ext cx="630237" cy="565150"/>
            </a:xfrm>
            <a:custGeom>
              <a:avLst/>
              <a:gdLst>
                <a:gd name="T0" fmla="*/ 447 w 657"/>
                <a:gd name="T1" fmla="*/ 1 h 589"/>
                <a:gd name="T2" fmla="*/ 54 w 657"/>
                <a:gd name="T3" fmla="*/ 0 h 589"/>
                <a:gd name="T4" fmla="*/ 54 w 657"/>
                <a:gd name="T5" fmla="*/ 123 h 589"/>
                <a:gd name="T6" fmla="*/ 398 w 657"/>
                <a:gd name="T7" fmla="*/ 123 h 589"/>
                <a:gd name="T8" fmla="*/ 480 w 657"/>
                <a:gd name="T9" fmla="*/ 190 h 589"/>
                <a:gd name="T10" fmla="*/ 480 w 657"/>
                <a:gd name="T11" fmla="*/ 233 h 589"/>
                <a:gd name="T12" fmla="*/ 169 w 657"/>
                <a:gd name="T13" fmla="*/ 233 h 589"/>
                <a:gd name="T14" fmla="*/ 7 w 657"/>
                <a:gd name="T15" fmla="*/ 378 h 589"/>
                <a:gd name="T16" fmla="*/ 14 w 657"/>
                <a:gd name="T17" fmla="*/ 484 h 589"/>
                <a:gd name="T18" fmla="*/ 161 w 657"/>
                <a:gd name="T19" fmla="*/ 589 h 589"/>
                <a:gd name="T20" fmla="*/ 657 w 657"/>
                <a:gd name="T21" fmla="*/ 589 h 589"/>
                <a:gd name="T22" fmla="*/ 657 w 657"/>
                <a:gd name="T23" fmla="*/ 169 h 589"/>
                <a:gd name="T24" fmla="*/ 447 w 657"/>
                <a:gd name="T25" fmla="*/ 1 h 589"/>
                <a:gd name="T26" fmla="*/ 480 w 657"/>
                <a:gd name="T27" fmla="*/ 473 h 589"/>
                <a:gd name="T28" fmla="*/ 230 w 657"/>
                <a:gd name="T29" fmla="*/ 473 h 589"/>
                <a:gd name="T30" fmla="*/ 182 w 657"/>
                <a:gd name="T31" fmla="*/ 434 h 589"/>
                <a:gd name="T32" fmla="*/ 181 w 657"/>
                <a:gd name="T33" fmla="*/ 392 h 589"/>
                <a:gd name="T34" fmla="*/ 235 w 657"/>
                <a:gd name="T35" fmla="*/ 347 h 589"/>
                <a:gd name="T36" fmla="*/ 480 w 657"/>
                <a:gd name="T37" fmla="*/ 347 h 589"/>
                <a:gd name="T38" fmla="*/ 480 w 657"/>
                <a:gd name="T39" fmla="*/ 47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7" h="589">
                  <a:moveTo>
                    <a:pt x="447" y="1"/>
                  </a:moveTo>
                  <a:cubicBezTo>
                    <a:pt x="54" y="0"/>
                    <a:pt x="54" y="0"/>
                    <a:pt x="54" y="0"/>
                  </a:cubicBezTo>
                  <a:cubicBezTo>
                    <a:pt x="54" y="123"/>
                    <a:pt x="54" y="123"/>
                    <a:pt x="54" y="123"/>
                  </a:cubicBezTo>
                  <a:cubicBezTo>
                    <a:pt x="398" y="123"/>
                    <a:pt x="398" y="123"/>
                    <a:pt x="398" y="123"/>
                  </a:cubicBezTo>
                  <a:cubicBezTo>
                    <a:pt x="398" y="123"/>
                    <a:pt x="480" y="142"/>
                    <a:pt x="480" y="190"/>
                  </a:cubicBezTo>
                  <a:cubicBezTo>
                    <a:pt x="480" y="233"/>
                    <a:pt x="480" y="233"/>
                    <a:pt x="480" y="233"/>
                  </a:cubicBezTo>
                  <a:cubicBezTo>
                    <a:pt x="169" y="233"/>
                    <a:pt x="169" y="233"/>
                    <a:pt x="169" y="233"/>
                  </a:cubicBezTo>
                  <a:cubicBezTo>
                    <a:pt x="169" y="233"/>
                    <a:pt x="46" y="243"/>
                    <a:pt x="7" y="378"/>
                  </a:cubicBezTo>
                  <a:cubicBezTo>
                    <a:pt x="0" y="441"/>
                    <a:pt x="9" y="472"/>
                    <a:pt x="14" y="484"/>
                  </a:cubicBezTo>
                  <a:cubicBezTo>
                    <a:pt x="18" y="495"/>
                    <a:pt x="54" y="570"/>
                    <a:pt x="161" y="589"/>
                  </a:cubicBezTo>
                  <a:cubicBezTo>
                    <a:pt x="657" y="589"/>
                    <a:pt x="657" y="589"/>
                    <a:pt x="657" y="589"/>
                  </a:cubicBezTo>
                  <a:cubicBezTo>
                    <a:pt x="657" y="169"/>
                    <a:pt x="657" y="169"/>
                    <a:pt x="657" y="169"/>
                  </a:cubicBezTo>
                  <a:cubicBezTo>
                    <a:pt x="657" y="169"/>
                    <a:pt x="633" y="25"/>
                    <a:pt x="447" y="1"/>
                  </a:cubicBezTo>
                  <a:close/>
                  <a:moveTo>
                    <a:pt x="480" y="473"/>
                  </a:moveTo>
                  <a:cubicBezTo>
                    <a:pt x="230" y="473"/>
                    <a:pt x="230" y="473"/>
                    <a:pt x="230" y="473"/>
                  </a:cubicBezTo>
                  <a:cubicBezTo>
                    <a:pt x="196" y="460"/>
                    <a:pt x="185" y="439"/>
                    <a:pt x="182" y="434"/>
                  </a:cubicBezTo>
                  <a:cubicBezTo>
                    <a:pt x="180" y="429"/>
                    <a:pt x="172" y="410"/>
                    <a:pt x="181" y="392"/>
                  </a:cubicBezTo>
                  <a:cubicBezTo>
                    <a:pt x="202" y="355"/>
                    <a:pt x="235" y="347"/>
                    <a:pt x="235" y="347"/>
                  </a:cubicBezTo>
                  <a:cubicBezTo>
                    <a:pt x="480" y="347"/>
                    <a:pt x="480" y="347"/>
                    <a:pt x="480" y="347"/>
                  </a:cubicBezTo>
                  <a:lnTo>
                    <a:pt x="480" y="473"/>
                  </a:ln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Freeform 69"/>
            <p:cNvSpPr>
              <a:spLocks noEditPoints="1"/>
            </p:cNvSpPr>
            <p:nvPr/>
          </p:nvSpPr>
          <p:spPr bwMode="auto">
            <a:xfrm>
              <a:off x="2505076" y="3640138"/>
              <a:ext cx="769937" cy="792163"/>
            </a:xfrm>
            <a:custGeom>
              <a:avLst/>
              <a:gdLst>
                <a:gd name="T0" fmla="*/ 781 w 802"/>
                <a:gd name="T1" fmla="*/ 610 h 825"/>
                <a:gd name="T2" fmla="*/ 647 w 802"/>
                <a:gd name="T3" fmla="*/ 418 h 825"/>
                <a:gd name="T4" fmla="*/ 750 w 802"/>
                <a:gd name="T5" fmla="*/ 218 h 825"/>
                <a:gd name="T6" fmla="*/ 447 w 802"/>
                <a:gd name="T7" fmla="*/ 10 h 825"/>
                <a:gd name="T8" fmla="*/ 0 w 802"/>
                <a:gd name="T9" fmla="*/ 10 h 825"/>
                <a:gd name="T10" fmla="*/ 0 w 802"/>
                <a:gd name="T11" fmla="*/ 825 h 825"/>
                <a:gd name="T12" fmla="*/ 505 w 802"/>
                <a:gd name="T13" fmla="*/ 825 h 825"/>
                <a:gd name="T14" fmla="*/ 781 w 802"/>
                <a:gd name="T15" fmla="*/ 610 h 825"/>
                <a:gd name="T16" fmla="*/ 495 w 802"/>
                <a:gd name="T17" fmla="*/ 673 h 825"/>
                <a:gd name="T18" fmla="*/ 495 w 802"/>
                <a:gd name="T19" fmla="*/ 673 h 825"/>
                <a:gd name="T20" fmla="*/ 192 w 802"/>
                <a:gd name="T21" fmla="*/ 673 h 825"/>
                <a:gd name="T22" fmla="*/ 192 w 802"/>
                <a:gd name="T23" fmla="*/ 498 h 825"/>
                <a:gd name="T24" fmla="*/ 493 w 802"/>
                <a:gd name="T25" fmla="*/ 498 h 825"/>
                <a:gd name="T26" fmla="*/ 504 w 802"/>
                <a:gd name="T27" fmla="*/ 500 h 825"/>
                <a:gd name="T28" fmla="*/ 582 w 802"/>
                <a:gd name="T29" fmla="*/ 557 h 825"/>
                <a:gd name="T30" fmla="*/ 568 w 802"/>
                <a:gd name="T31" fmla="*/ 635 h 825"/>
                <a:gd name="T32" fmla="*/ 495 w 802"/>
                <a:gd name="T33" fmla="*/ 673 h 825"/>
                <a:gd name="T34" fmla="*/ 559 w 802"/>
                <a:gd name="T35" fmla="*/ 295 h 825"/>
                <a:gd name="T36" fmla="*/ 485 w 802"/>
                <a:gd name="T37" fmla="*/ 337 h 825"/>
                <a:gd name="T38" fmla="*/ 192 w 802"/>
                <a:gd name="T39" fmla="*/ 337 h 825"/>
                <a:gd name="T40" fmla="*/ 192 w 802"/>
                <a:gd name="T41" fmla="*/ 169 h 825"/>
                <a:gd name="T42" fmla="*/ 484 w 802"/>
                <a:gd name="T43" fmla="*/ 169 h 825"/>
                <a:gd name="T44" fmla="*/ 568 w 802"/>
                <a:gd name="T45" fmla="*/ 212 h 825"/>
                <a:gd name="T46" fmla="*/ 559 w 802"/>
                <a:gd name="T47" fmla="*/ 29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2" h="825">
                  <a:moveTo>
                    <a:pt x="781" y="610"/>
                  </a:moveTo>
                  <a:cubicBezTo>
                    <a:pt x="786" y="467"/>
                    <a:pt x="647" y="418"/>
                    <a:pt x="647" y="418"/>
                  </a:cubicBezTo>
                  <a:cubicBezTo>
                    <a:pt x="765" y="361"/>
                    <a:pt x="750" y="218"/>
                    <a:pt x="750" y="218"/>
                  </a:cubicBezTo>
                  <a:cubicBezTo>
                    <a:pt x="737" y="0"/>
                    <a:pt x="447" y="10"/>
                    <a:pt x="447" y="10"/>
                  </a:cubicBezTo>
                  <a:cubicBezTo>
                    <a:pt x="0" y="10"/>
                    <a:pt x="0" y="10"/>
                    <a:pt x="0" y="10"/>
                  </a:cubicBezTo>
                  <a:cubicBezTo>
                    <a:pt x="0" y="825"/>
                    <a:pt x="0" y="825"/>
                    <a:pt x="0" y="825"/>
                  </a:cubicBezTo>
                  <a:cubicBezTo>
                    <a:pt x="505" y="825"/>
                    <a:pt x="505" y="825"/>
                    <a:pt x="505" y="825"/>
                  </a:cubicBezTo>
                  <a:cubicBezTo>
                    <a:pt x="802" y="824"/>
                    <a:pt x="781" y="610"/>
                    <a:pt x="781" y="610"/>
                  </a:cubicBezTo>
                  <a:close/>
                  <a:moveTo>
                    <a:pt x="495" y="673"/>
                  </a:moveTo>
                  <a:cubicBezTo>
                    <a:pt x="495" y="673"/>
                    <a:pt x="495" y="673"/>
                    <a:pt x="495" y="673"/>
                  </a:cubicBezTo>
                  <a:cubicBezTo>
                    <a:pt x="192" y="673"/>
                    <a:pt x="192" y="673"/>
                    <a:pt x="192" y="673"/>
                  </a:cubicBezTo>
                  <a:cubicBezTo>
                    <a:pt x="192" y="498"/>
                    <a:pt x="192" y="498"/>
                    <a:pt x="192" y="498"/>
                  </a:cubicBezTo>
                  <a:cubicBezTo>
                    <a:pt x="493" y="498"/>
                    <a:pt x="493" y="498"/>
                    <a:pt x="493" y="498"/>
                  </a:cubicBezTo>
                  <a:cubicBezTo>
                    <a:pt x="504" y="500"/>
                    <a:pt x="504" y="500"/>
                    <a:pt x="504" y="500"/>
                  </a:cubicBezTo>
                  <a:cubicBezTo>
                    <a:pt x="504" y="500"/>
                    <a:pt x="561" y="509"/>
                    <a:pt x="582" y="557"/>
                  </a:cubicBezTo>
                  <a:cubicBezTo>
                    <a:pt x="582" y="557"/>
                    <a:pt x="594" y="601"/>
                    <a:pt x="568" y="635"/>
                  </a:cubicBezTo>
                  <a:cubicBezTo>
                    <a:pt x="568" y="635"/>
                    <a:pt x="549" y="665"/>
                    <a:pt x="495" y="673"/>
                  </a:cubicBezTo>
                  <a:close/>
                  <a:moveTo>
                    <a:pt x="559" y="295"/>
                  </a:moveTo>
                  <a:cubicBezTo>
                    <a:pt x="559" y="295"/>
                    <a:pt x="539" y="330"/>
                    <a:pt x="485" y="337"/>
                  </a:cubicBezTo>
                  <a:cubicBezTo>
                    <a:pt x="192" y="337"/>
                    <a:pt x="192" y="337"/>
                    <a:pt x="192" y="337"/>
                  </a:cubicBezTo>
                  <a:cubicBezTo>
                    <a:pt x="192" y="169"/>
                    <a:pt x="192" y="169"/>
                    <a:pt x="192" y="169"/>
                  </a:cubicBezTo>
                  <a:cubicBezTo>
                    <a:pt x="484" y="169"/>
                    <a:pt x="484" y="169"/>
                    <a:pt x="484" y="169"/>
                  </a:cubicBezTo>
                  <a:cubicBezTo>
                    <a:pt x="484" y="169"/>
                    <a:pt x="547" y="166"/>
                    <a:pt x="568" y="212"/>
                  </a:cubicBezTo>
                  <a:cubicBezTo>
                    <a:pt x="568" y="212"/>
                    <a:pt x="581" y="262"/>
                    <a:pt x="559" y="295"/>
                  </a:cubicBezTo>
                  <a:close/>
                </a:path>
              </a:pathLst>
            </a:custGeom>
            <a:solidFill>
              <a:srgbClr val="D2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3" name="组合 52"/>
          <p:cNvGrpSpPr/>
          <p:nvPr/>
        </p:nvGrpSpPr>
        <p:grpSpPr>
          <a:xfrm>
            <a:off x="1150795" y="4059437"/>
            <a:ext cx="1278370" cy="360287"/>
            <a:chOff x="4886326" y="2781300"/>
            <a:chExt cx="3154362" cy="889001"/>
          </a:xfrm>
        </p:grpSpPr>
        <p:sp>
          <p:nvSpPr>
            <p:cNvPr id="54" name="Rectangle 23"/>
            <p:cNvSpPr>
              <a:spLocks noChangeArrowheads="1"/>
            </p:cNvSpPr>
            <p:nvPr/>
          </p:nvSpPr>
          <p:spPr bwMode="auto">
            <a:xfrm>
              <a:off x="6823076" y="3319463"/>
              <a:ext cx="44450" cy="11430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Rectangle 24"/>
            <p:cNvSpPr>
              <a:spLocks noChangeArrowheads="1"/>
            </p:cNvSpPr>
            <p:nvPr/>
          </p:nvSpPr>
          <p:spPr bwMode="auto">
            <a:xfrm>
              <a:off x="6823076" y="3270250"/>
              <a:ext cx="44450" cy="28575"/>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Rectangle 25"/>
            <p:cNvSpPr>
              <a:spLocks noChangeArrowheads="1"/>
            </p:cNvSpPr>
            <p:nvPr/>
          </p:nvSpPr>
          <p:spPr bwMode="auto">
            <a:xfrm>
              <a:off x="6751638" y="3270250"/>
              <a:ext cx="44450" cy="163513"/>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7" name="Freeform 26"/>
            <p:cNvSpPr/>
            <p:nvPr/>
          </p:nvSpPr>
          <p:spPr bwMode="auto">
            <a:xfrm>
              <a:off x="7888288" y="3316288"/>
              <a:ext cx="152400" cy="117475"/>
            </a:xfrm>
            <a:custGeom>
              <a:avLst/>
              <a:gdLst>
                <a:gd name="T0" fmla="*/ 0 w 47"/>
                <a:gd name="T1" fmla="*/ 36 h 36"/>
                <a:gd name="T2" fmla="*/ 0 w 47"/>
                <a:gd name="T3" fmla="*/ 1 h 36"/>
                <a:gd name="T4" fmla="*/ 5 w 47"/>
                <a:gd name="T5" fmla="*/ 1 h 36"/>
                <a:gd name="T6" fmla="*/ 5 w 47"/>
                <a:gd name="T7" fmla="*/ 6 h 36"/>
                <a:gd name="T8" fmla="*/ 9 w 47"/>
                <a:gd name="T9" fmla="*/ 1 h 36"/>
                <a:gd name="T10" fmla="*/ 16 w 47"/>
                <a:gd name="T11" fmla="*/ 0 h 36"/>
                <a:gd name="T12" fmla="*/ 22 w 47"/>
                <a:gd name="T13" fmla="*/ 1 h 36"/>
                <a:gd name="T14" fmla="*/ 26 w 47"/>
                <a:gd name="T15" fmla="*/ 6 h 36"/>
                <a:gd name="T16" fmla="*/ 37 w 47"/>
                <a:gd name="T17" fmla="*/ 0 h 36"/>
                <a:gd name="T18" fmla="*/ 45 w 47"/>
                <a:gd name="T19" fmla="*/ 3 h 36"/>
                <a:gd name="T20" fmla="*/ 47 w 47"/>
                <a:gd name="T21" fmla="*/ 12 h 36"/>
                <a:gd name="T22" fmla="*/ 47 w 47"/>
                <a:gd name="T23" fmla="*/ 36 h 36"/>
                <a:gd name="T24" fmla="*/ 41 w 47"/>
                <a:gd name="T25" fmla="*/ 36 h 36"/>
                <a:gd name="T26" fmla="*/ 41 w 47"/>
                <a:gd name="T27" fmla="*/ 14 h 36"/>
                <a:gd name="T28" fmla="*/ 41 w 47"/>
                <a:gd name="T29" fmla="*/ 9 h 36"/>
                <a:gd name="T30" fmla="*/ 39 w 47"/>
                <a:gd name="T31" fmla="*/ 6 h 36"/>
                <a:gd name="T32" fmla="*/ 35 w 47"/>
                <a:gd name="T33" fmla="*/ 5 h 36"/>
                <a:gd name="T34" fmla="*/ 29 w 47"/>
                <a:gd name="T35" fmla="*/ 7 h 36"/>
                <a:gd name="T36" fmla="*/ 27 w 47"/>
                <a:gd name="T37" fmla="*/ 15 h 36"/>
                <a:gd name="T38" fmla="*/ 27 w 47"/>
                <a:gd name="T39" fmla="*/ 36 h 36"/>
                <a:gd name="T40" fmla="*/ 21 w 47"/>
                <a:gd name="T41" fmla="*/ 36 h 36"/>
                <a:gd name="T42" fmla="*/ 21 w 47"/>
                <a:gd name="T43" fmla="*/ 13 h 36"/>
                <a:gd name="T44" fmla="*/ 19 w 47"/>
                <a:gd name="T45" fmla="*/ 7 h 36"/>
                <a:gd name="T46" fmla="*/ 14 w 47"/>
                <a:gd name="T47" fmla="*/ 5 h 36"/>
                <a:gd name="T48" fmla="*/ 10 w 47"/>
                <a:gd name="T49" fmla="*/ 6 h 36"/>
                <a:gd name="T50" fmla="*/ 7 w 47"/>
                <a:gd name="T51" fmla="*/ 10 h 36"/>
                <a:gd name="T52" fmla="*/ 6 w 47"/>
                <a:gd name="T53" fmla="*/ 18 h 36"/>
                <a:gd name="T54" fmla="*/ 6 w 47"/>
                <a:gd name="T55" fmla="*/ 36 h 36"/>
                <a:gd name="T56" fmla="*/ 0 w 47"/>
                <a:gd name="T5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36">
                  <a:moveTo>
                    <a:pt x="0" y="36"/>
                  </a:moveTo>
                  <a:cubicBezTo>
                    <a:pt x="0" y="1"/>
                    <a:pt x="0" y="1"/>
                    <a:pt x="0" y="1"/>
                  </a:cubicBezTo>
                  <a:cubicBezTo>
                    <a:pt x="5" y="1"/>
                    <a:pt x="5" y="1"/>
                    <a:pt x="5" y="1"/>
                  </a:cubicBezTo>
                  <a:cubicBezTo>
                    <a:pt x="5" y="6"/>
                    <a:pt x="5" y="6"/>
                    <a:pt x="5" y="6"/>
                  </a:cubicBezTo>
                  <a:cubicBezTo>
                    <a:pt x="6" y="5"/>
                    <a:pt x="8" y="3"/>
                    <a:pt x="9" y="1"/>
                  </a:cubicBezTo>
                  <a:cubicBezTo>
                    <a:pt x="11" y="0"/>
                    <a:pt x="13" y="0"/>
                    <a:pt x="16" y="0"/>
                  </a:cubicBezTo>
                  <a:cubicBezTo>
                    <a:pt x="18" y="0"/>
                    <a:pt x="20" y="0"/>
                    <a:pt x="22" y="1"/>
                  </a:cubicBezTo>
                  <a:cubicBezTo>
                    <a:pt x="24" y="2"/>
                    <a:pt x="25" y="4"/>
                    <a:pt x="26" y="6"/>
                  </a:cubicBezTo>
                  <a:cubicBezTo>
                    <a:pt x="28" y="2"/>
                    <a:pt x="32" y="0"/>
                    <a:pt x="37" y="0"/>
                  </a:cubicBezTo>
                  <a:cubicBezTo>
                    <a:pt x="40" y="0"/>
                    <a:pt x="42" y="1"/>
                    <a:pt x="45" y="3"/>
                  </a:cubicBezTo>
                  <a:cubicBezTo>
                    <a:pt x="46" y="5"/>
                    <a:pt x="47" y="8"/>
                    <a:pt x="47" y="12"/>
                  </a:cubicBezTo>
                  <a:cubicBezTo>
                    <a:pt x="47" y="36"/>
                    <a:pt x="47" y="36"/>
                    <a:pt x="47" y="36"/>
                  </a:cubicBezTo>
                  <a:cubicBezTo>
                    <a:pt x="41" y="36"/>
                    <a:pt x="41" y="36"/>
                    <a:pt x="41" y="36"/>
                  </a:cubicBezTo>
                  <a:cubicBezTo>
                    <a:pt x="41" y="14"/>
                    <a:pt x="41" y="14"/>
                    <a:pt x="41" y="14"/>
                  </a:cubicBezTo>
                  <a:cubicBezTo>
                    <a:pt x="41" y="11"/>
                    <a:pt x="41" y="10"/>
                    <a:pt x="41" y="9"/>
                  </a:cubicBezTo>
                  <a:cubicBezTo>
                    <a:pt x="41" y="7"/>
                    <a:pt x="39" y="6"/>
                    <a:pt x="39" y="6"/>
                  </a:cubicBezTo>
                  <a:cubicBezTo>
                    <a:pt x="38" y="5"/>
                    <a:pt x="37" y="5"/>
                    <a:pt x="35" y="5"/>
                  </a:cubicBezTo>
                  <a:cubicBezTo>
                    <a:pt x="32" y="5"/>
                    <a:pt x="30" y="6"/>
                    <a:pt x="29" y="7"/>
                  </a:cubicBezTo>
                  <a:cubicBezTo>
                    <a:pt x="27" y="9"/>
                    <a:pt x="27" y="10"/>
                    <a:pt x="27" y="15"/>
                  </a:cubicBezTo>
                  <a:cubicBezTo>
                    <a:pt x="27" y="36"/>
                    <a:pt x="27" y="36"/>
                    <a:pt x="27" y="36"/>
                  </a:cubicBezTo>
                  <a:cubicBezTo>
                    <a:pt x="21" y="36"/>
                    <a:pt x="21" y="36"/>
                    <a:pt x="21" y="36"/>
                  </a:cubicBezTo>
                  <a:cubicBezTo>
                    <a:pt x="21" y="13"/>
                    <a:pt x="21" y="13"/>
                    <a:pt x="21" y="13"/>
                  </a:cubicBezTo>
                  <a:cubicBezTo>
                    <a:pt x="21" y="9"/>
                    <a:pt x="20" y="8"/>
                    <a:pt x="19" y="7"/>
                  </a:cubicBezTo>
                  <a:cubicBezTo>
                    <a:pt x="18" y="6"/>
                    <a:pt x="17" y="5"/>
                    <a:pt x="14" y="5"/>
                  </a:cubicBezTo>
                  <a:cubicBezTo>
                    <a:pt x="13" y="5"/>
                    <a:pt x="11" y="5"/>
                    <a:pt x="10" y="6"/>
                  </a:cubicBezTo>
                  <a:cubicBezTo>
                    <a:pt x="9" y="7"/>
                    <a:pt x="7" y="9"/>
                    <a:pt x="7" y="10"/>
                  </a:cubicBezTo>
                  <a:cubicBezTo>
                    <a:pt x="6" y="12"/>
                    <a:pt x="6" y="13"/>
                    <a:pt x="6" y="18"/>
                  </a:cubicBezTo>
                  <a:cubicBezTo>
                    <a:pt x="6" y="36"/>
                    <a:pt x="6" y="36"/>
                    <a:pt x="6" y="36"/>
                  </a:cubicBezTo>
                  <a:lnTo>
                    <a:pt x="0" y="3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Freeform 27"/>
            <p:cNvSpPr/>
            <p:nvPr/>
          </p:nvSpPr>
          <p:spPr bwMode="auto">
            <a:xfrm>
              <a:off x="7618413" y="3313113"/>
              <a:ext cx="103188" cy="123825"/>
            </a:xfrm>
            <a:custGeom>
              <a:avLst/>
              <a:gdLst>
                <a:gd name="T0" fmla="*/ 32 w 32"/>
                <a:gd name="T1" fmla="*/ 32 h 38"/>
                <a:gd name="T2" fmla="*/ 19 w 32"/>
                <a:gd name="T3" fmla="*/ 38 h 38"/>
                <a:gd name="T4" fmla="*/ 0 w 32"/>
                <a:gd name="T5" fmla="*/ 19 h 38"/>
                <a:gd name="T6" fmla="*/ 19 w 32"/>
                <a:gd name="T7" fmla="*/ 0 h 38"/>
                <a:gd name="T8" fmla="*/ 32 w 32"/>
                <a:gd name="T9" fmla="*/ 5 h 38"/>
                <a:gd name="T10" fmla="*/ 29 w 32"/>
                <a:gd name="T11" fmla="*/ 11 h 38"/>
                <a:gd name="T12" fmla="*/ 19 w 32"/>
                <a:gd name="T13" fmla="*/ 6 h 38"/>
                <a:gd name="T14" fmla="*/ 6 w 32"/>
                <a:gd name="T15" fmla="*/ 19 h 38"/>
                <a:gd name="T16" fmla="*/ 19 w 32"/>
                <a:gd name="T17" fmla="*/ 32 h 38"/>
                <a:gd name="T18" fmla="*/ 29 w 32"/>
                <a:gd name="T19" fmla="*/ 26 h 38"/>
                <a:gd name="T20" fmla="*/ 32 w 32"/>
                <a:gd name="T21"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8">
                  <a:moveTo>
                    <a:pt x="32" y="32"/>
                  </a:moveTo>
                  <a:cubicBezTo>
                    <a:pt x="30" y="34"/>
                    <a:pt x="26" y="38"/>
                    <a:pt x="19" y="38"/>
                  </a:cubicBezTo>
                  <a:cubicBezTo>
                    <a:pt x="9" y="38"/>
                    <a:pt x="0" y="30"/>
                    <a:pt x="0" y="19"/>
                  </a:cubicBezTo>
                  <a:cubicBezTo>
                    <a:pt x="0" y="8"/>
                    <a:pt x="9" y="0"/>
                    <a:pt x="19" y="0"/>
                  </a:cubicBezTo>
                  <a:cubicBezTo>
                    <a:pt x="26" y="0"/>
                    <a:pt x="30" y="4"/>
                    <a:pt x="32" y="5"/>
                  </a:cubicBezTo>
                  <a:cubicBezTo>
                    <a:pt x="31" y="7"/>
                    <a:pt x="30" y="10"/>
                    <a:pt x="29" y="11"/>
                  </a:cubicBezTo>
                  <a:cubicBezTo>
                    <a:pt x="26" y="7"/>
                    <a:pt x="22" y="6"/>
                    <a:pt x="19" y="6"/>
                  </a:cubicBezTo>
                  <a:cubicBezTo>
                    <a:pt x="12" y="6"/>
                    <a:pt x="6" y="12"/>
                    <a:pt x="6" y="19"/>
                  </a:cubicBezTo>
                  <a:cubicBezTo>
                    <a:pt x="6" y="26"/>
                    <a:pt x="12" y="32"/>
                    <a:pt x="19" y="32"/>
                  </a:cubicBezTo>
                  <a:cubicBezTo>
                    <a:pt x="23" y="32"/>
                    <a:pt x="27" y="30"/>
                    <a:pt x="29" y="26"/>
                  </a:cubicBezTo>
                  <a:cubicBezTo>
                    <a:pt x="30" y="29"/>
                    <a:pt x="31" y="31"/>
                    <a:pt x="32"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Rectangle 28"/>
            <p:cNvSpPr>
              <a:spLocks noChangeArrowheads="1"/>
            </p:cNvSpPr>
            <p:nvPr/>
          </p:nvSpPr>
          <p:spPr bwMode="auto">
            <a:xfrm>
              <a:off x="7575551" y="3414713"/>
              <a:ext cx="20638" cy="19050"/>
            </a:xfrm>
            <a:prstGeom prst="rect">
              <a:avLst/>
            </a:prstGeom>
            <a:solidFill>
              <a:srgbClr val="ED6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0" name="Freeform 29"/>
            <p:cNvSpPr>
              <a:spLocks noEditPoints="1"/>
            </p:cNvSpPr>
            <p:nvPr/>
          </p:nvSpPr>
          <p:spPr bwMode="auto">
            <a:xfrm>
              <a:off x="6527801" y="3270250"/>
              <a:ext cx="217488" cy="163513"/>
            </a:xfrm>
            <a:custGeom>
              <a:avLst/>
              <a:gdLst>
                <a:gd name="T0" fmla="*/ 88 w 137"/>
                <a:gd name="T1" fmla="*/ 0 h 103"/>
                <a:gd name="T2" fmla="*/ 53 w 137"/>
                <a:gd name="T3" fmla="*/ 0 h 103"/>
                <a:gd name="T4" fmla="*/ 0 w 137"/>
                <a:gd name="T5" fmla="*/ 103 h 103"/>
                <a:gd name="T6" fmla="*/ 30 w 137"/>
                <a:gd name="T7" fmla="*/ 103 h 103"/>
                <a:gd name="T8" fmla="*/ 38 w 137"/>
                <a:gd name="T9" fmla="*/ 82 h 103"/>
                <a:gd name="T10" fmla="*/ 96 w 137"/>
                <a:gd name="T11" fmla="*/ 82 h 103"/>
                <a:gd name="T12" fmla="*/ 104 w 137"/>
                <a:gd name="T13" fmla="*/ 103 h 103"/>
                <a:gd name="T14" fmla="*/ 137 w 137"/>
                <a:gd name="T15" fmla="*/ 103 h 103"/>
                <a:gd name="T16" fmla="*/ 88 w 137"/>
                <a:gd name="T17" fmla="*/ 0 h 103"/>
                <a:gd name="T18" fmla="*/ 49 w 137"/>
                <a:gd name="T19" fmla="*/ 62 h 103"/>
                <a:gd name="T20" fmla="*/ 67 w 137"/>
                <a:gd name="T21" fmla="*/ 22 h 103"/>
                <a:gd name="T22" fmla="*/ 85 w 137"/>
                <a:gd name="T23" fmla="*/ 62 h 103"/>
                <a:gd name="T24" fmla="*/ 49 w 137"/>
                <a:gd name="T25"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03">
                  <a:moveTo>
                    <a:pt x="88" y="0"/>
                  </a:moveTo>
                  <a:lnTo>
                    <a:pt x="53" y="0"/>
                  </a:lnTo>
                  <a:lnTo>
                    <a:pt x="0" y="103"/>
                  </a:lnTo>
                  <a:lnTo>
                    <a:pt x="30" y="103"/>
                  </a:lnTo>
                  <a:lnTo>
                    <a:pt x="38" y="82"/>
                  </a:lnTo>
                  <a:lnTo>
                    <a:pt x="96" y="82"/>
                  </a:lnTo>
                  <a:lnTo>
                    <a:pt x="104" y="103"/>
                  </a:lnTo>
                  <a:lnTo>
                    <a:pt x="137" y="103"/>
                  </a:lnTo>
                  <a:lnTo>
                    <a:pt x="88" y="0"/>
                  </a:lnTo>
                  <a:close/>
                  <a:moveTo>
                    <a:pt x="49" y="62"/>
                  </a:moveTo>
                  <a:lnTo>
                    <a:pt x="67" y="22"/>
                  </a:lnTo>
                  <a:lnTo>
                    <a:pt x="85" y="62"/>
                  </a:lnTo>
                  <a:lnTo>
                    <a:pt x="49" y="62"/>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Freeform 30"/>
            <p:cNvSpPr>
              <a:spLocks noEditPoints="1"/>
            </p:cNvSpPr>
            <p:nvPr/>
          </p:nvSpPr>
          <p:spPr bwMode="auto">
            <a:xfrm>
              <a:off x="6894513" y="3270250"/>
              <a:ext cx="152400" cy="166688"/>
            </a:xfrm>
            <a:custGeom>
              <a:avLst/>
              <a:gdLst>
                <a:gd name="T0" fmla="*/ 43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3 w 47"/>
                <a:gd name="T29" fmla="*/ 46 h 51"/>
                <a:gd name="T30" fmla="*/ 47 w 47"/>
                <a:gd name="T31" fmla="*/ 32 h 51"/>
                <a:gd name="T32" fmla="*/ 43 w 47"/>
                <a:gd name="T33" fmla="*/ 19 h 51"/>
                <a:gd name="T34" fmla="*/ 31 w 47"/>
                <a:gd name="T35" fmla="*/ 40 h 51"/>
                <a:gd name="T36" fmla="*/ 24 w 47"/>
                <a:gd name="T37" fmla="*/ 42 h 51"/>
                <a:gd name="T38" fmla="*/ 17 w 47"/>
                <a:gd name="T39" fmla="*/ 40 h 51"/>
                <a:gd name="T40" fmla="*/ 14 w 47"/>
                <a:gd name="T41" fmla="*/ 32 h 51"/>
                <a:gd name="T42" fmla="*/ 17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3" y="19"/>
                  </a:moveTo>
                  <a:cubicBezTo>
                    <a:pt x="39" y="15"/>
                    <a:pt x="35" y="14"/>
                    <a:pt x="30" y="14"/>
                  </a:cubicBezTo>
                  <a:cubicBezTo>
                    <a:pt x="28" y="14"/>
                    <a:pt x="25" y="14"/>
                    <a:pt x="23" y="15"/>
                  </a:cubicBezTo>
                  <a:cubicBezTo>
                    <a:pt x="20" y="16"/>
                    <a:pt x="17"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8" y="51"/>
                    <a:pt x="29" y="51"/>
                  </a:cubicBezTo>
                  <a:cubicBezTo>
                    <a:pt x="35" y="51"/>
                    <a:pt x="39" y="49"/>
                    <a:pt x="43" y="46"/>
                  </a:cubicBezTo>
                  <a:cubicBezTo>
                    <a:pt x="46" y="42"/>
                    <a:pt x="47" y="38"/>
                    <a:pt x="47" y="32"/>
                  </a:cubicBezTo>
                  <a:cubicBezTo>
                    <a:pt x="47" y="26"/>
                    <a:pt x="46" y="23"/>
                    <a:pt x="43" y="19"/>
                  </a:cubicBezTo>
                  <a:close/>
                  <a:moveTo>
                    <a:pt x="31" y="40"/>
                  </a:moveTo>
                  <a:cubicBezTo>
                    <a:pt x="29" y="41"/>
                    <a:pt x="27" y="42"/>
                    <a:pt x="24" y="42"/>
                  </a:cubicBezTo>
                  <a:cubicBezTo>
                    <a:pt x="21" y="42"/>
                    <a:pt x="18" y="41"/>
                    <a:pt x="17" y="40"/>
                  </a:cubicBezTo>
                  <a:cubicBezTo>
                    <a:pt x="15" y="38"/>
                    <a:pt x="14" y="35"/>
                    <a:pt x="14" y="32"/>
                  </a:cubicBezTo>
                  <a:cubicBezTo>
                    <a:pt x="14" y="28"/>
                    <a:pt x="15" y="25"/>
                    <a:pt x="17" y="23"/>
                  </a:cubicBezTo>
                  <a:cubicBezTo>
                    <a:pt x="18" y="21"/>
                    <a:pt x="21" y="21"/>
                    <a:pt x="24" y="21"/>
                  </a:cubicBezTo>
                  <a:cubicBezTo>
                    <a:pt x="27" y="21"/>
                    <a:pt x="29" y="22"/>
                    <a:pt x="31" y="23"/>
                  </a:cubicBezTo>
                  <a:cubicBezTo>
                    <a:pt x="33" y="26"/>
                    <a:pt x="33" y="28"/>
                    <a:pt x="33" y="31"/>
                  </a:cubicBezTo>
                  <a:cubicBezTo>
                    <a:pt x="33" y="35"/>
                    <a:pt x="33"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2" name="Freeform 31"/>
            <p:cNvSpPr>
              <a:spLocks noEditPoints="1"/>
            </p:cNvSpPr>
            <p:nvPr/>
          </p:nvSpPr>
          <p:spPr bwMode="auto">
            <a:xfrm>
              <a:off x="7227888" y="3270250"/>
              <a:ext cx="153988" cy="166688"/>
            </a:xfrm>
            <a:custGeom>
              <a:avLst/>
              <a:gdLst>
                <a:gd name="T0" fmla="*/ 42 w 47"/>
                <a:gd name="T1" fmla="*/ 19 h 51"/>
                <a:gd name="T2" fmla="*/ 30 w 47"/>
                <a:gd name="T3" fmla="*/ 14 h 51"/>
                <a:gd name="T4" fmla="*/ 23 w 47"/>
                <a:gd name="T5" fmla="*/ 15 h 51"/>
                <a:gd name="T6" fmla="*/ 14 w 47"/>
                <a:gd name="T7" fmla="*/ 20 h 51"/>
                <a:gd name="T8" fmla="*/ 14 w 47"/>
                <a:gd name="T9" fmla="*/ 0 h 51"/>
                <a:gd name="T10" fmla="*/ 1 w 47"/>
                <a:gd name="T11" fmla="*/ 0 h 51"/>
                <a:gd name="T12" fmla="*/ 1 w 47"/>
                <a:gd name="T13" fmla="*/ 42 h 51"/>
                <a:gd name="T14" fmla="*/ 1 w 47"/>
                <a:gd name="T15" fmla="*/ 46 h 51"/>
                <a:gd name="T16" fmla="*/ 0 w 47"/>
                <a:gd name="T17" fmla="*/ 50 h 51"/>
                <a:gd name="T18" fmla="*/ 14 w 47"/>
                <a:gd name="T19" fmla="*/ 50 h 51"/>
                <a:gd name="T20" fmla="*/ 14 w 47"/>
                <a:gd name="T21" fmla="*/ 47 h 51"/>
                <a:gd name="T22" fmla="*/ 14 w 47"/>
                <a:gd name="T23" fmla="*/ 43 h 51"/>
                <a:gd name="T24" fmla="*/ 22 w 47"/>
                <a:gd name="T25" fmla="*/ 49 h 51"/>
                <a:gd name="T26" fmla="*/ 29 w 47"/>
                <a:gd name="T27" fmla="*/ 51 h 51"/>
                <a:gd name="T28" fmla="*/ 42 w 47"/>
                <a:gd name="T29" fmla="*/ 46 h 51"/>
                <a:gd name="T30" fmla="*/ 47 w 47"/>
                <a:gd name="T31" fmla="*/ 32 h 51"/>
                <a:gd name="T32" fmla="*/ 42 w 47"/>
                <a:gd name="T33" fmla="*/ 19 h 51"/>
                <a:gd name="T34" fmla="*/ 31 w 47"/>
                <a:gd name="T35" fmla="*/ 40 h 51"/>
                <a:gd name="T36" fmla="*/ 24 w 47"/>
                <a:gd name="T37" fmla="*/ 42 h 51"/>
                <a:gd name="T38" fmla="*/ 16 w 47"/>
                <a:gd name="T39" fmla="*/ 40 h 51"/>
                <a:gd name="T40" fmla="*/ 14 w 47"/>
                <a:gd name="T41" fmla="*/ 32 h 51"/>
                <a:gd name="T42" fmla="*/ 16 w 47"/>
                <a:gd name="T43" fmla="*/ 23 h 51"/>
                <a:gd name="T44" fmla="*/ 24 w 47"/>
                <a:gd name="T45" fmla="*/ 21 h 51"/>
                <a:gd name="T46" fmla="*/ 31 w 47"/>
                <a:gd name="T47" fmla="*/ 23 h 51"/>
                <a:gd name="T48" fmla="*/ 33 w 47"/>
                <a:gd name="T49" fmla="*/ 31 h 51"/>
                <a:gd name="T50" fmla="*/ 31 w 47"/>
                <a:gd name="T51"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1">
                  <a:moveTo>
                    <a:pt x="42" y="19"/>
                  </a:moveTo>
                  <a:cubicBezTo>
                    <a:pt x="39" y="15"/>
                    <a:pt x="35" y="14"/>
                    <a:pt x="30" y="14"/>
                  </a:cubicBezTo>
                  <a:cubicBezTo>
                    <a:pt x="27" y="14"/>
                    <a:pt x="25" y="14"/>
                    <a:pt x="23" y="15"/>
                  </a:cubicBezTo>
                  <a:cubicBezTo>
                    <a:pt x="20" y="16"/>
                    <a:pt x="16" y="18"/>
                    <a:pt x="14" y="20"/>
                  </a:cubicBezTo>
                  <a:cubicBezTo>
                    <a:pt x="14" y="0"/>
                    <a:pt x="14" y="0"/>
                    <a:pt x="14" y="0"/>
                  </a:cubicBezTo>
                  <a:cubicBezTo>
                    <a:pt x="1" y="0"/>
                    <a:pt x="1" y="0"/>
                    <a:pt x="1" y="0"/>
                  </a:cubicBezTo>
                  <a:cubicBezTo>
                    <a:pt x="1" y="42"/>
                    <a:pt x="1" y="42"/>
                    <a:pt x="1" y="42"/>
                  </a:cubicBezTo>
                  <a:cubicBezTo>
                    <a:pt x="1" y="43"/>
                    <a:pt x="1" y="44"/>
                    <a:pt x="1" y="46"/>
                  </a:cubicBezTo>
                  <a:cubicBezTo>
                    <a:pt x="1" y="47"/>
                    <a:pt x="1" y="48"/>
                    <a:pt x="0" y="50"/>
                  </a:cubicBezTo>
                  <a:cubicBezTo>
                    <a:pt x="14" y="50"/>
                    <a:pt x="14" y="50"/>
                    <a:pt x="14" y="50"/>
                  </a:cubicBezTo>
                  <a:cubicBezTo>
                    <a:pt x="14" y="49"/>
                    <a:pt x="14" y="48"/>
                    <a:pt x="14" y="47"/>
                  </a:cubicBezTo>
                  <a:cubicBezTo>
                    <a:pt x="14" y="46"/>
                    <a:pt x="14" y="43"/>
                    <a:pt x="14" y="43"/>
                  </a:cubicBezTo>
                  <a:cubicBezTo>
                    <a:pt x="16" y="45"/>
                    <a:pt x="18" y="48"/>
                    <a:pt x="22" y="49"/>
                  </a:cubicBezTo>
                  <a:cubicBezTo>
                    <a:pt x="24" y="50"/>
                    <a:pt x="27" y="51"/>
                    <a:pt x="29" y="51"/>
                  </a:cubicBezTo>
                  <a:cubicBezTo>
                    <a:pt x="35" y="51"/>
                    <a:pt x="39" y="49"/>
                    <a:pt x="42" y="46"/>
                  </a:cubicBezTo>
                  <a:cubicBezTo>
                    <a:pt x="45" y="42"/>
                    <a:pt x="47" y="38"/>
                    <a:pt x="47" y="32"/>
                  </a:cubicBezTo>
                  <a:cubicBezTo>
                    <a:pt x="47" y="26"/>
                    <a:pt x="46" y="23"/>
                    <a:pt x="42" y="19"/>
                  </a:cubicBezTo>
                  <a:close/>
                  <a:moveTo>
                    <a:pt x="31" y="40"/>
                  </a:moveTo>
                  <a:cubicBezTo>
                    <a:pt x="29" y="41"/>
                    <a:pt x="27" y="42"/>
                    <a:pt x="24" y="42"/>
                  </a:cubicBezTo>
                  <a:cubicBezTo>
                    <a:pt x="20" y="42"/>
                    <a:pt x="18" y="41"/>
                    <a:pt x="16" y="40"/>
                  </a:cubicBezTo>
                  <a:cubicBezTo>
                    <a:pt x="15" y="38"/>
                    <a:pt x="14" y="35"/>
                    <a:pt x="14" y="32"/>
                  </a:cubicBezTo>
                  <a:cubicBezTo>
                    <a:pt x="14" y="28"/>
                    <a:pt x="15" y="25"/>
                    <a:pt x="16" y="23"/>
                  </a:cubicBezTo>
                  <a:cubicBezTo>
                    <a:pt x="18" y="21"/>
                    <a:pt x="20" y="21"/>
                    <a:pt x="24" y="21"/>
                  </a:cubicBezTo>
                  <a:cubicBezTo>
                    <a:pt x="27" y="21"/>
                    <a:pt x="29" y="22"/>
                    <a:pt x="31" y="23"/>
                  </a:cubicBezTo>
                  <a:cubicBezTo>
                    <a:pt x="32" y="26"/>
                    <a:pt x="33" y="28"/>
                    <a:pt x="33" y="31"/>
                  </a:cubicBezTo>
                  <a:cubicBezTo>
                    <a:pt x="33" y="35"/>
                    <a:pt x="32" y="37"/>
                    <a:pt x="31" y="40"/>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3" name="Freeform 32"/>
            <p:cNvSpPr>
              <a:spLocks noEditPoints="1"/>
            </p:cNvSpPr>
            <p:nvPr/>
          </p:nvSpPr>
          <p:spPr bwMode="auto">
            <a:xfrm>
              <a:off x="7062788"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30 w 43"/>
                <a:gd name="T25" fmla="*/ 13 h 37"/>
                <a:gd name="T26" fmla="*/ 30 w 43"/>
                <a:gd name="T27" fmla="*/ 13 h 37"/>
                <a:gd name="T28" fmla="*/ 30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30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30 w 43"/>
                <a:gd name="T77" fmla="*/ 20 h 37"/>
                <a:gd name="T78" fmla="*/ 30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30" y="11"/>
                    <a:pt x="30" y="13"/>
                  </a:cubicBezTo>
                  <a:cubicBezTo>
                    <a:pt x="30" y="13"/>
                    <a:pt x="30" y="13"/>
                    <a:pt x="30" y="13"/>
                  </a:cubicBezTo>
                  <a:cubicBezTo>
                    <a:pt x="30" y="14"/>
                    <a:pt x="30" y="14"/>
                    <a:pt x="30"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30" y="21"/>
                  </a:moveTo>
                  <a:cubicBezTo>
                    <a:pt x="30" y="23"/>
                    <a:pt x="29" y="26"/>
                    <a:pt x="27" y="27"/>
                  </a:cubicBezTo>
                  <a:cubicBezTo>
                    <a:pt x="26" y="28"/>
                    <a:pt x="25" y="29"/>
                    <a:pt x="22" y="29"/>
                  </a:cubicBezTo>
                  <a:cubicBezTo>
                    <a:pt x="22" y="29"/>
                    <a:pt x="21" y="29"/>
                    <a:pt x="20" y="29"/>
                  </a:cubicBezTo>
                  <a:cubicBezTo>
                    <a:pt x="18" y="29"/>
                    <a:pt x="17" y="29"/>
                    <a:pt x="15" y="28"/>
                  </a:cubicBezTo>
                  <a:cubicBezTo>
                    <a:pt x="14" y="27"/>
                    <a:pt x="14" y="26"/>
                    <a:pt x="14" y="25"/>
                  </a:cubicBezTo>
                  <a:cubicBezTo>
                    <a:pt x="14" y="23"/>
                    <a:pt x="15" y="22"/>
                    <a:pt x="17" y="21"/>
                  </a:cubicBezTo>
                  <a:cubicBezTo>
                    <a:pt x="18" y="21"/>
                    <a:pt x="20" y="20"/>
                    <a:pt x="22" y="20"/>
                  </a:cubicBezTo>
                  <a:cubicBezTo>
                    <a:pt x="24" y="20"/>
                    <a:pt x="26" y="20"/>
                    <a:pt x="29" y="20"/>
                  </a:cubicBezTo>
                  <a:cubicBezTo>
                    <a:pt x="30" y="20"/>
                    <a:pt x="30" y="20"/>
                    <a:pt x="30" y="20"/>
                  </a:cubicBezTo>
                  <a:lnTo>
                    <a:pt x="30"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Freeform 33"/>
            <p:cNvSpPr>
              <a:spLocks noEditPoints="1"/>
            </p:cNvSpPr>
            <p:nvPr/>
          </p:nvSpPr>
          <p:spPr bwMode="auto">
            <a:xfrm>
              <a:off x="7397751" y="3316288"/>
              <a:ext cx="139700" cy="120650"/>
            </a:xfrm>
            <a:custGeom>
              <a:avLst/>
              <a:gdLst>
                <a:gd name="T0" fmla="*/ 43 w 43"/>
                <a:gd name="T1" fmla="*/ 34 h 37"/>
                <a:gd name="T2" fmla="*/ 43 w 43"/>
                <a:gd name="T3" fmla="*/ 31 h 37"/>
                <a:gd name="T4" fmla="*/ 43 w 43"/>
                <a:gd name="T5" fmla="*/ 13 h 37"/>
                <a:gd name="T6" fmla="*/ 38 w 43"/>
                <a:gd name="T7" fmla="*/ 3 h 37"/>
                <a:gd name="T8" fmla="*/ 23 w 43"/>
                <a:gd name="T9" fmla="*/ 0 h 37"/>
                <a:gd name="T10" fmla="*/ 22 w 43"/>
                <a:gd name="T11" fmla="*/ 0 h 37"/>
                <a:gd name="T12" fmla="*/ 8 w 43"/>
                <a:gd name="T13" fmla="*/ 3 h 37"/>
                <a:gd name="T14" fmla="*/ 2 w 43"/>
                <a:gd name="T15" fmla="*/ 11 h 37"/>
                <a:gd name="T16" fmla="*/ 16 w 43"/>
                <a:gd name="T17" fmla="*/ 11 h 37"/>
                <a:gd name="T18" fmla="*/ 22 w 43"/>
                <a:gd name="T19" fmla="*/ 7 h 37"/>
                <a:gd name="T20" fmla="*/ 23 w 43"/>
                <a:gd name="T21" fmla="*/ 7 h 37"/>
                <a:gd name="T22" fmla="*/ 28 w 43"/>
                <a:gd name="T23" fmla="*/ 8 h 37"/>
                <a:gd name="T24" fmla="*/ 29 w 43"/>
                <a:gd name="T25" fmla="*/ 13 h 37"/>
                <a:gd name="T26" fmla="*/ 29 w 43"/>
                <a:gd name="T27" fmla="*/ 13 h 37"/>
                <a:gd name="T28" fmla="*/ 29 w 43"/>
                <a:gd name="T29" fmla="*/ 14 h 37"/>
                <a:gd name="T30" fmla="*/ 23 w 43"/>
                <a:gd name="T31" fmla="*/ 14 h 37"/>
                <a:gd name="T32" fmla="*/ 22 w 43"/>
                <a:gd name="T33" fmla="*/ 14 h 37"/>
                <a:gd name="T34" fmla="*/ 11 w 43"/>
                <a:gd name="T35" fmla="*/ 14 h 37"/>
                <a:gd name="T36" fmla="*/ 5 w 43"/>
                <a:gd name="T37" fmla="*/ 16 h 37"/>
                <a:gd name="T38" fmla="*/ 1 w 43"/>
                <a:gd name="T39" fmla="*/ 20 h 37"/>
                <a:gd name="T40" fmla="*/ 0 w 43"/>
                <a:gd name="T41" fmla="*/ 26 h 37"/>
                <a:gd name="T42" fmla="*/ 3 w 43"/>
                <a:gd name="T43" fmla="*/ 34 h 37"/>
                <a:gd name="T44" fmla="*/ 14 w 43"/>
                <a:gd name="T45" fmla="*/ 37 h 37"/>
                <a:gd name="T46" fmla="*/ 22 w 43"/>
                <a:gd name="T47" fmla="*/ 36 h 37"/>
                <a:gd name="T48" fmla="*/ 30 w 43"/>
                <a:gd name="T49" fmla="*/ 30 h 37"/>
                <a:gd name="T50" fmla="*/ 30 w 43"/>
                <a:gd name="T51" fmla="*/ 31 h 37"/>
                <a:gd name="T52" fmla="*/ 31 w 43"/>
                <a:gd name="T53" fmla="*/ 36 h 37"/>
                <a:gd name="T54" fmla="*/ 43 w 43"/>
                <a:gd name="T55" fmla="*/ 36 h 37"/>
                <a:gd name="T56" fmla="*/ 43 w 43"/>
                <a:gd name="T57" fmla="*/ 34 h 37"/>
                <a:gd name="T58" fmla="*/ 29 w 43"/>
                <a:gd name="T59" fmla="*/ 21 h 37"/>
                <a:gd name="T60" fmla="*/ 27 w 43"/>
                <a:gd name="T61" fmla="*/ 27 h 37"/>
                <a:gd name="T62" fmla="*/ 22 w 43"/>
                <a:gd name="T63" fmla="*/ 29 h 37"/>
                <a:gd name="T64" fmla="*/ 20 w 43"/>
                <a:gd name="T65" fmla="*/ 29 h 37"/>
                <a:gd name="T66" fmla="*/ 15 w 43"/>
                <a:gd name="T67" fmla="*/ 28 h 37"/>
                <a:gd name="T68" fmla="*/ 14 w 43"/>
                <a:gd name="T69" fmla="*/ 25 h 37"/>
                <a:gd name="T70" fmla="*/ 17 w 43"/>
                <a:gd name="T71" fmla="*/ 21 h 37"/>
                <a:gd name="T72" fmla="*/ 22 w 43"/>
                <a:gd name="T73" fmla="*/ 20 h 37"/>
                <a:gd name="T74" fmla="*/ 29 w 43"/>
                <a:gd name="T75" fmla="*/ 20 h 37"/>
                <a:gd name="T76" fmla="*/ 29 w 43"/>
                <a:gd name="T77" fmla="*/ 20 h 37"/>
                <a:gd name="T78" fmla="*/ 29 w 43"/>
                <a:gd name="T7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7">
                  <a:moveTo>
                    <a:pt x="43" y="34"/>
                  </a:moveTo>
                  <a:cubicBezTo>
                    <a:pt x="43" y="33"/>
                    <a:pt x="43" y="32"/>
                    <a:pt x="43" y="31"/>
                  </a:cubicBezTo>
                  <a:cubicBezTo>
                    <a:pt x="43" y="13"/>
                    <a:pt x="43" y="13"/>
                    <a:pt x="43" y="13"/>
                  </a:cubicBezTo>
                  <a:cubicBezTo>
                    <a:pt x="43" y="9"/>
                    <a:pt x="41" y="5"/>
                    <a:pt x="38" y="3"/>
                  </a:cubicBezTo>
                  <a:cubicBezTo>
                    <a:pt x="35" y="1"/>
                    <a:pt x="30" y="0"/>
                    <a:pt x="23" y="0"/>
                  </a:cubicBezTo>
                  <a:cubicBezTo>
                    <a:pt x="23" y="0"/>
                    <a:pt x="22" y="0"/>
                    <a:pt x="22" y="0"/>
                  </a:cubicBezTo>
                  <a:cubicBezTo>
                    <a:pt x="16" y="0"/>
                    <a:pt x="11" y="1"/>
                    <a:pt x="8" y="3"/>
                  </a:cubicBezTo>
                  <a:cubicBezTo>
                    <a:pt x="5" y="4"/>
                    <a:pt x="3" y="7"/>
                    <a:pt x="2" y="11"/>
                  </a:cubicBezTo>
                  <a:cubicBezTo>
                    <a:pt x="16" y="11"/>
                    <a:pt x="16" y="11"/>
                    <a:pt x="16" y="11"/>
                  </a:cubicBezTo>
                  <a:cubicBezTo>
                    <a:pt x="16" y="9"/>
                    <a:pt x="18" y="7"/>
                    <a:pt x="22" y="7"/>
                  </a:cubicBezTo>
                  <a:cubicBezTo>
                    <a:pt x="22" y="7"/>
                    <a:pt x="23" y="7"/>
                    <a:pt x="23" y="7"/>
                  </a:cubicBezTo>
                  <a:cubicBezTo>
                    <a:pt x="25" y="7"/>
                    <a:pt x="27" y="7"/>
                    <a:pt x="28" y="8"/>
                  </a:cubicBezTo>
                  <a:cubicBezTo>
                    <a:pt x="29" y="9"/>
                    <a:pt x="29" y="11"/>
                    <a:pt x="29" y="13"/>
                  </a:cubicBezTo>
                  <a:cubicBezTo>
                    <a:pt x="29" y="13"/>
                    <a:pt x="29" y="13"/>
                    <a:pt x="29" y="13"/>
                  </a:cubicBezTo>
                  <a:cubicBezTo>
                    <a:pt x="29" y="14"/>
                    <a:pt x="29" y="14"/>
                    <a:pt x="29" y="14"/>
                  </a:cubicBezTo>
                  <a:cubicBezTo>
                    <a:pt x="23" y="14"/>
                    <a:pt x="23" y="14"/>
                    <a:pt x="23" y="14"/>
                  </a:cubicBezTo>
                  <a:cubicBezTo>
                    <a:pt x="23" y="14"/>
                    <a:pt x="22" y="14"/>
                    <a:pt x="22" y="14"/>
                  </a:cubicBezTo>
                  <a:cubicBezTo>
                    <a:pt x="17" y="14"/>
                    <a:pt x="13" y="14"/>
                    <a:pt x="11" y="14"/>
                  </a:cubicBezTo>
                  <a:cubicBezTo>
                    <a:pt x="9" y="15"/>
                    <a:pt x="7" y="15"/>
                    <a:pt x="5" y="16"/>
                  </a:cubicBezTo>
                  <a:cubicBezTo>
                    <a:pt x="3" y="17"/>
                    <a:pt x="2" y="19"/>
                    <a:pt x="1" y="20"/>
                  </a:cubicBezTo>
                  <a:cubicBezTo>
                    <a:pt x="0" y="22"/>
                    <a:pt x="0" y="24"/>
                    <a:pt x="0" y="26"/>
                  </a:cubicBezTo>
                  <a:cubicBezTo>
                    <a:pt x="0" y="29"/>
                    <a:pt x="1" y="32"/>
                    <a:pt x="3" y="34"/>
                  </a:cubicBezTo>
                  <a:cubicBezTo>
                    <a:pt x="6" y="36"/>
                    <a:pt x="9" y="37"/>
                    <a:pt x="14" y="37"/>
                  </a:cubicBezTo>
                  <a:cubicBezTo>
                    <a:pt x="17" y="37"/>
                    <a:pt x="19" y="36"/>
                    <a:pt x="22" y="36"/>
                  </a:cubicBezTo>
                  <a:cubicBezTo>
                    <a:pt x="25" y="35"/>
                    <a:pt x="29" y="33"/>
                    <a:pt x="30" y="30"/>
                  </a:cubicBezTo>
                  <a:cubicBezTo>
                    <a:pt x="30" y="31"/>
                    <a:pt x="30" y="31"/>
                    <a:pt x="30" y="31"/>
                  </a:cubicBezTo>
                  <a:cubicBezTo>
                    <a:pt x="30" y="33"/>
                    <a:pt x="31" y="35"/>
                    <a:pt x="31" y="36"/>
                  </a:cubicBezTo>
                  <a:cubicBezTo>
                    <a:pt x="43" y="36"/>
                    <a:pt x="43" y="36"/>
                    <a:pt x="43" y="36"/>
                  </a:cubicBezTo>
                  <a:cubicBezTo>
                    <a:pt x="43" y="35"/>
                    <a:pt x="43" y="34"/>
                    <a:pt x="43" y="34"/>
                  </a:cubicBezTo>
                  <a:close/>
                  <a:moveTo>
                    <a:pt x="29" y="21"/>
                  </a:moveTo>
                  <a:cubicBezTo>
                    <a:pt x="29" y="23"/>
                    <a:pt x="29" y="26"/>
                    <a:pt x="27" y="27"/>
                  </a:cubicBezTo>
                  <a:cubicBezTo>
                    <a:pt x="26" y="28"/>
                    <a:pt x="25" y="29"/>
                    <a:pt x="22" y="29"/>
                  </a:cubicBezTo>
                  <a:cubicBezTo>
                    <a:pt x="22" y="29"/>
                    <a:pt x="21" y="29"/>
                    <a:pt x="20" y="29"/>
                  </a:cubicBezTo>
                  <a:cubicBezTo>
                    <a:pt x="18" y="29"/>
                    <a:pt x="16" y="29"/>
                    <a:pt x="15" y="28"/>
                  </a:cubicBezTo>
                  <a:cubicBezTo>
                    <a:pt x="14" y="27"/>
                    <a:pt x="14" y="26"/>
                    <a:pt x="14" y="25"/>
                  </a:cubicBezTo>
                  <a:cubicBezTo>
                    <a:pt x="14" y="23"/>
                    <a:pt x="15" y="22"/>
                    <a:pt x="17" y="21"/>
                  </a:cubicBezTo>
                  <a:cubicBezTo>
                    <a:pt x="18" y="21"/>
                    <a:pt x="20" y="20"/>
                    <a:pt x="22" y="20"/>
                  </a:cubicBezTo>
                  <a:cubicBezTo>
                    <a:pt x="23" y="20"/>
                    <a:pt x="26" y="20"/>
                    <a:pt x="29" y="20"/>
                  </a:cubicBezTo>
                  <a:cubicBezTo>
                    <a:pt x="29" y="20"/>
                    <a:pt x="29" y="20"/>
                    <a:pt x="29" y="20"/>
                  </a:cubicBezTo>
                  <a:lnTo>
                    <a:pt x="29" y="21"/>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Freeform 34"/>
            <p:cNvSpPr>
              <a:spLocks noEditPoints="1"/>
            </p:cNvSpPr>
            <p:nvPr/>
          </p:nvSpPr>
          <p:spPr bwMode="auto">
            <a:xfrm>
              <a:off x="7739063" y="3313113"/>
              <a:ext cx="119063" cy="123825"/>
            </a:xfrm>
            <a:custGeom>
              <a:avLst/>
              <a:gdLst>
                <a:gd name="T0" fmla="*/ 19 w 37"/>
                <a:gd name="T1" fmla="*/ 0 h 38"/>
                <a:gd name="T2" fmla="*/ 0 w 37"/>
                <a:gd name="T3" fmla="*/ 19 h 38"/>
                <a:gd name="T4" fmla="*/ 19 w 37"/>
                <a:gd name="T5" fmla="*/ 38 h 38"/>
                <a:gd name="T6" fmla="*/ 37 w 37"/>
                <a:gd name="T7" fmla="*/ 19 h 38"/>
                <a:gd name="T8" fmla="*/ 19 w 37"/>
                <a:gd name="T9" fmla="*/ 0 h 38"/>
                <a:gd name="T10" fmla="*/ 19 w 37"/>
                <a:gd name="T11" fmla="*/ 32 h 38"/>
                <a:gd name="T12" fmla="*/ 6 w 37"/>
                <a:gd name="T13" fmla="*/ 19 h 38"/>
                <a:gd name="T14" fmla="*/ 19 w 37"/>
                <a:gd name="T15" fmla="*/ 6 h 38"/>
                <a:gd name="T16" fmla="*/ 32 w 37"/>
                <a:gd name="T17" fmla="*/ 19 h 38"/>
                <a:gd name="T18" fmla="*/ 19 w 37"/>
                <a:gd name="T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19" y="0"/>
                  </a:moveTo>
                  <a:cubicBezTo>
                    <a:pt x="8" y="0"/>
                    <a:pt x="0" y="8"/>
                    <a:pt x="0" y="19"/>
                  </a:cubicBezTo>
                  <a:cubicBezTo>
                    <a:pt x="0" y="29"/>
                    <a:pt x="8" y="38"/>
                    <a:pt x="19" y="38"/>
                  </a:cubicBezTo>
                  <a:cubicBezTo>
                    <a:pt x="29" y="38"/>
                    <a:pt x="37" y="29"/>
                    <a:pt x="37" y="19"/>
                  </a:cubicBezTo>
                  <a:cubicBezTo>
                    <a:pt x="37" y="8"/>
                    <a:pt x="29" y="0"/>
                    <a:pt x="19" y="0"/>
                  </a:cubicBezTo>
                  <a:close/>
                  <a:moveTo>
                    <a:pt x="19" y="32"/>
                  </a:moveTo>
                  <a:cubicBezTo>
                    <a:pt x="11" y="32"/>
                    <a:pt x="6" y="26"/>
                    <a:pt x="6" y="19"/>
                  </a:cubicBezTo>
                  <a:cubicBezTo>
                    <a:pt x="6" y="12"/>
                    <a:pt x="11" y="6"/>
                    <a:pt x="19" y="6"/>
                  </a:cubicBezTo>
                  <a:cubicBezTo>
                    <a:pt x="26" y="6"/>
                    <a:pt x="32" y="12"/>
                    <a:pt x="32" y="19"/>
                  </a:cubicBezTo>
                  <a:cubicBezTo>
                    <a:pt x="32" y="26"/>
                    <a:pt x="26" y="32"/>
                    <a:pt x="19" y="32"/>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6" name="Freeform 35"/>
            <p:cNvSpPr>
              <a:spLocks noEditPoints="1"/>
            </p:cNvSpPr>
            <p:nvPr/>
          </p:nvSpPr>
          <p:spPr bwMode="auto">
            <a:xfrm>
              <a:off x="6348413" y="2817813"/>
              <a:ext cx="400050" cy="400050"/>
            </a:xfrm>
            <a:custGeom>
              <a:avLst/>
              <a:gdLst>
                <a:gd name="T0" fmla="*/ 0 w 123"/>
                <a:gd name="T1" fmla="*/ 0 h 122"/>
                <a:gd name="T2" fmla="*/ 0 w 123"/>
                <a:gd name="T3" fmla="*/ 122 h 122"/>
                <a:gd name="T4" fmla="*/ 18 w 123"/>
                <a:gd name="T5" fmla="*/ 106 h 122"/>
                <a:gd name="T6" fmla="*/ 18 w 123"/>
                <a:gd name="T7" fmla="*/ 100 h 122"/>
                <a:gd name="T8" fmla="*/ 29 w 123"/>
                <a:gd name="T9" fmla="*/ 100 h 122"/>
                <a:gd name="T10" fmla="*/ 43 w 123"/>
                <a:gd name="T11" fmla="*/ 85 h 122"/>
                <a:gd name="T12" fmla="*/ 43 w 123"/>
                <a:gd name="T13" fmla="*/ 58 h 122"/>
                <a:gd name="T14" fmla="*/ 35 w 123"/>
                <a:gd name="T15" fmla="*/ 47 h 122"/>
                <a:gd name="T16" fmla="*/ 43 w 123"/>
                <a:gd name="T17" fmla="*/ 35 h 122"/>
                <a:gd name="T18" fmla="*/ 43 w 123"/>
                <a:gd name="T19" fmla="*/ 0 h 122"/>
                <a:gd name="T20" fmla="*/ 0 w 123"/>
                <a:gd name="T21" fmla="*/ 0 h 122"/>
                <a:gd name="T22" fmla="*/ 26 w 123"/>
                <a:gd name="T23" fmla="*/ 40 h 122"/>
                <a:gd name="T24" fmla="*/ 22 w 123"/>
                <a:gd name="T25" fmla="*/ 48 h 122"/>
                <a:gd name="T26" fmla="*/ 20 w 123"/>
                <a:gd name="T27" fmla="*/ 49 h 122"/>
                <a:gd name="T28" fmla="*/ 20 w 123"/>
                <a:gd name="T29" fmla="*/ 50 h 122"/>
                <a:gd name="T30" fmla="*/ 26 w 123"/>
                <a:gd name="T31" fmla="*/ 50 h 122"/>
                <a:gd name="T32" fmla="*/ 26 w 123"/>
                <a:gd name="T33" fmla="*/ 85 h 122"/>
                <a:gd name="T34" fmla="*/ 18 w 123"/>
                <a:gd name="T35" fmla="*/ 85 h 122"/>
                <a:gd name="T36" fmla="*/ 18 w 123"/>
                <a:gd name="T37" fmla="*/ 15 h 122"/>
                <a:gd name="T38" fmla="*/ 26 w 123"/>
                <a:gd name="T39" fmla="*/ 15 h 122"/>
                <a:gd name="T40" fmla="*/ 26 w 123"/>
                <a:gd name="T41" fmla="*/ 40 h 122"/>
                <a:gd name="T42" fmla="*/ 94 w 123"/>
                <a:gd name="T43" fmla="*/ 79 h 122"/>
                <a:gd name="T44" fmla="*/ 94 w 123"/>
                <a:gd name="T45" fmla="*/ 24 h 122"/>
                <a:gd name="T46" fmla="*/ 50 w 123"/>
                <a:gd name="T47" fmla="*/ 24 h 122"/>
                <a:gd name="T48" fmla="*/ 50 w 123"/>
                <a:gd name="T49" fmla="*/ 99 h 122"/>
                <a:gd name="T50" fmla="*/ 72 w 123"/>
                <a:gd name="T51" fmla="*/ 99 h 122"/>
                <a:gd name="T52" fmla="*/ 83 w 123"/>
                <a:gd name="T53" fmla="*/ 95 h 122"/>
                <a:gd name="T54" fmla="*/ 88 w 123"/>
                <a:gd name="T55" fmla="*/ 91 h 122"/>
                <a:gd name="T56" fmla="*/ 94 w 123"/>
                <a:gd name="T57" fmla="*/ 79 h 122"/>
                <a:gd name="T58" fmla="*/ 77 w 123"/>
                <a:gd name="T59" fmla="*/ 85 h 122"/>
                <a:gd name="T60" fmla="*/ 67 w 123"/>
                <a:gd name="T61" fmla="*/ 85 h 122"/>
                <a:gd name="T62" fmla="*/ 67 w 123"/>
                <a:gd name="T63" fmla="*/ 39 h 122"/>
                <a:gd name="T64" fmla="*/ 77 w 123"/>
                <a:gd name="T65" fmla="*/ 39 h 122"/>
                <a:gd name="T66" fmla="*/ 77 w 123"/>
                <a:gd name="T67" fmla="*/ 85 h 122"/>
                <a:gd name="T68" fmla="*/ 46 w 123"/>
                <a:gd name="T69" fmla="*/ 0 h 122"/>
                <a:gd name="T70" fmla="*/ 46 w 123"/>
                <a:gd name="T71" fmla="*/ 15 h 122"/>
                <a:gd name="T72" fmla="*/ 98 w 123"/>
                <a:gd name="T73" fmla="*/ 15 h 122"/>
                <a:gd name="T74" fmla="*/ 98 w 123"/>
                <a:gd name="T75" fmla="*/ 106 h 122"/>
                <a:gd name="T76" fmla="*/ 98 w 123"/>
                <a:gd name="T77" fmla="*/ 122 h 122"/>
                <a:gd name="T78" fmla="*/ 116 w 123"/>
                <a:gd name="T79" fmla="*/ 105 h 122"/>
                <a:gd name="T80" fmla="*/ 116 w 123"/>
                <a:gd name="T81" fmla="*/ 15 h 122"/>
                <a:gd name="T82" fmla="*/ 123 w 123"/>
                <a:gd name="T83" fmla="*/ 0 h 122"/>
                <a:gd name="T84" fmla="*/ 46 w 123"/>
                <a:gd name="T8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22">
                  <a:moveTo>
                    <a:pt x="0" y="0"/>
                  </a:moveTo>
                  <a:cubicBezTo>
                    <a:pt x="0" y="122"/>
                    <a:pt x="0" y="122"/>
                    <a:pt x="0" y="122"/>
                  </a:cubicBezTo>
                  <a:cubicBezTo>
                    <a:pt x="9" y="122"/>
                    <a:pt x="18" y="115"/>
                    <a:pt x="18" y="106"/>
                  </a:cubicBezTo>
                  <a:cubicBezTo>
                    <a:pt x="18" y="100"/>
                    <a:pt x="18" y="100"/>
                    <a:pt x="18" y="100"/>
                  </a:cubicBezTo>
                  <a:cubicBezTo>
                    <a:pt x="29" y="100"/>
                    <a:pt x="29" y="100"/>
                    <a:pt x="29" y="100"/>
                  </a:cubicBezTo>
                  <a:cubicBezTo>
                    <a:pt x="35" y="99"/>
                    <a:pt x="43" y="90"/>
                    <a:pt x="43" y="85"/>
                  </a:cubicBezTo>
                  <a:cubicBezTo>
                    <a:pt x="43" y="74"/>
                    <a:pt x="43" y="69"/>
                    <a:pt x="43" y="58"/>
                  </a:cubicBezTo>
                  <a:cubicBezTo>
                    <a:pt x="43" y="53"/>
                    <a:pt x="37" y="49"/>
                    <a:pt x="35" y="47"/>
                  </a:cubicBezTo>
                  <a:cubicBezTo>
                    <a:pt x="37" y="45"/>
                    <a:pt x="43" y="40"/>
                    <a:pt x="43" y="35"/>
                  </a:cubicBezTo>
                  <a:cubicBezTo>
                    <a:pt x="43" y="20"/>
                    <a:pt x="43" y="15"/>
                    <a:pt x="43" y="0"/>
                  </a:cubicBezTo>
                  <a:lnTo>
                    <a:pt x="0" y="0"/>
                  </a:lnTo>
                  <a:close/>
                  <a:moveTo>
                    <a:pt x="26" y="40"/>
                  </a:moveTo>
                  <a:cubicBezTo>
                    <a:pt x="26" y="42"/>
                    <a:pt x="24" y="46"/>
                    <a:pt x="22" y="48"/>
                  </a:cubicBezTo>
                  <a:cubicBezTo>
                    <a:pt x="22" y="48"/>
                    <a:pt x="20" y="49"/>
                    <a:pt x="20" y="49"/>
                  </a:cubicBezTo>
                  <a:cubicBezTo>
                    <a:pt x="20" y="49"/>
                    <a:pt x="20" y="50"/>
                    <a:pt x="20" y="50"/>
                  </a:cubicBezTo>
                  <a:cubicBezTo>
                    <a:pt x="26" y="50"/>
                    <a:pt x="26" y="50"/>
                    <a:pt x="26" y="50"/>
                  </a:cubicBezTo>
                  <a:cubicBezTo>
                    <a:pt x="26" y="85"/>
                    <a:pt x="26" y="85"/>
                    <a:pt x="26" y="85"/>
                  </a:cubicBezTo>
                  <a:cubicBezTo>
                    <a:pt x="18" y="85"/>
                    <a:pt x="18" y="85"/>
                    <a:pt x="18" y="85"/>
                  </a:cubicBezTo>
                  <a:cubicBezTo>
                    <a:pt x="18" y="61"/>
                    <a:pt x="18" y="39"/>
                    <a:pt x="18" y="15"/>
                  </a:cubicBezTo>
                  <a:cubicBezTo>
                    <a:pt x="26" y="15"/>
                    <a:pt x="26" y="15"/>
                    <a:pt x="26" y="15"/>
                  </a:cubicBezTo>
                  <a:lnTo>
                    <a:pt x="26" y="40"/>
                  </a:lnTo>
                  <a:close/>
                  <a:moveTo>
                    <a:pt x="94" y="79"/>
                  </a:moveTo>
                  <a:cubicBezTo>
                    <a:pt x="94" y="24"/>
                    <a:pt x="94" y="24"/>
                    <a:pt x="94" y="24"/>
                  </a:cubicBezTo>
                  <a:cubicBezTo>
                    <a:pt x="50" y="24"/>
                    <a:pt x="50" y="24"/>
                    <a:pt x="50" y="24"/>
                  </a:cubicBezTo>
                  <a:cubicBezTo>
                    <a:pt x="50" y="99"/>
                    <a:pt x="50" y="99"/>
                    <a:pt x="50" y="99"/>
                  </a:cubicBezTo>
                  <a:cubicBezTo>
                    <a:pt x="72" y="99"/>
                    <a:pt x="72" y="99"/>
                    <a:pt x="72" y="99"/>
                  </a:cubicBezTo>
                  <a:cubicBezTo>
                    <a:pt x="75" y="99"/>
                    <a:pt x="79" y="98"/>
                    <a:pt x="83" y="95"/>
                  </a:cubicBezTo>
                  <a:cubicBezTo>
                    <a:pt x="85" y="94"/>
                    <a:pt x="87" y="93"/>
                    <a:pt x="88" y="91"/>
                  </a:cubicBezTo>
                  <a:cubicBezTo>
                    <a:pt x="91" y="87"/>
                    <a:pt x="94" y="83"/>
                    <a:pt x="94" y="79"/>
                  </a:cubicBezTo>
                  <a:close/>
                  <a:moveTo>
                    <a:pt x="77" y="85"/>
                  </a:moveTo>
                  <a:cubicBezTo>
                    <a:pt x="67" y="85"/>
                    <a:pt x="67" y="85"/>
                    <a:pt x="67" y="85"/>
                  </a:cubicBezTo>
                  <a:cubicBezTo>
                    <a:pt x="67" y="39"/>
                    <a:pt x="67" y="39"/>
                    <a:pt x="67" y="39"/>
                  </a:cubicBezTo>
                  <a:cubicBezTo>
                    <a:pt x="77" y="39"/>
                    <a:pt x="77" y="39"/>
                    <a:pt x="77" y="39"/>
                  </a:cubicBezTo>
                  <a:lnTo>
                    <a:pt x="77" y="85"/>
                  </a:lnTo>
                  <a:close/>
                  <a:moveTo>
                    <a:pt x="46" y="0"/>
                  </a:moveTo>
                  <a:cubicBezTo>
                    <a:pt x="46" y="15"/>
                    <a:pt x="46" y="15"/>
                    <a:pt x="46" y="15"/>
                  </a:cubicBezTo>
                  <a:cubicBezTo>
                    <a:pt x="98" y="15"/>
                    <a:pt x="98" y="15"/>
                    <a:pt x="98" y="15"/>
                  </a:cubicBezTo>
                  <a:cubicBezTo>
                    <a:pt x="98" y="106"/>
                    <a:pt x="98" y="106"/>
                    <a:pt x="98" y="106"/>
                  </a:cubicBezTo>
                  <a:cubicBezTo>
                    <a:pt x="98" y="122"/>
                    <a:pt x="98" y="122"/>
                    <a:pt x="98" y="122"/>
                  </a:cubicBezTo>
                  <a:cubicBezTo>
                    <a:pt x="104" y="122"/>
                    <a:pt x="116" y="117"/>
                    <a:pt x="116" y="105"/>
                  </a:cubicBezTo>
                  <a:cubicBezTo>
                    <a:pt x="116" y="15"/>
                    <a:pt x="116" y="15"/>
                    <a:pt x="116" y="15"/>
                  </a:cubicBezTo>
                  <a:cubicBezTo>
                    <a:pt x="120" y="15"/>
                    <a:pt x="123" y="4"/>
                    <a:pt x="123" y="0"/>
                  </a:cubicBezTo>
                  <a:lnTo>
                    <a:pt x="46" y="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Freeform 36"/>
            <p:cNvSpPr>
              <a:spLocks noEditPoints="1"/>
            </p:cNvSpPr>
            <p:nvPr/>
          </p:nvSpPr>
          <p:spPr bwMode="auto">
            <a:xfrm>
              <a:off x="6783388" y="2817813"/>
              <a:ext cx="393700" cy="400050"/>
            </a:xfrm>
            <a:custGeom>
              <a:avLst/>
              <a:gdLst>
                <a:gd name="T0" fmla="*/ 70 w 121"/>
                <a:gd name="T1" fmla="*/ 108 h 122"/>
                <a:gd name="T2" fmla="*/ 70 w 121"/>
                <a:gd name="T3" fmla="*/ 97 h 122"/>
                <a:gd name="T4" fmla="*/ 106 w 121"/>
                <a:gd name="T5" fmla="*/ 97 h 122"/>
                <a:gd name="T6" fmla="*/ 119 w 121"/>
                <a:gd name="T7" fmla="*/ 83 h 122"/>
                <a:gd name="T8" fmla="*/ 70 w 121"/>
                <a:gd name="T9" fmla="*/ 83 h 122"/>
                <a:gd name="T10" fmla="*/ 70 w 121"/>
                <a:gd name="T11" fmla="*/ 73 h 122"/>
                <a:gd name="T12" fmla="*/ 97 w 121"/>
                <a:gd name="T13" fmla="*/ 73 h 122"/>
                <a:gd name="T14" fmla="*/ 118 w 121"/>
                <a:gd name="T15" fmla="*/ 57 h 122"/>
                <a:gd name="T16" fmla="*/ 118 w 121"/>
                <a:gd name="T17" fmla="*/ 0 h 122"/>
                <a:gd name="T18" fmla="*/ 1 w 121"/>
                <a:gd name="T19" fmla="*/ 0 h 122"/>
                <a:gd name="T20" fmla="*/ 1 w 121"/>
                <a:gd name="T21" fmla="*/ 73 h 122"/>
                <a:gd name="T22" fmla="*/ 48 w 121"/>
                <a:gd name="T23" fmla="*/ 73 h 122"/>
                <a:gd name="T24" fmla="*/ 48 w 121"/>
                <a:gd name="T25" fmla="*/ 83 h 122"/>
                <a:gd name="T26" fmla="*/ 1 w 121"/>
                <a:gd name="T27" fmla="*/ 83 h 122"/>
                <a:gd name="T28" fmla="*/ 1 w 121"/>
                <a:gd name="T29" fmla="*/ 97 h 122"/>
                <a:gd name="T30" fmla="*/ 48 w 121"/>
                <a:gd name="T31" fmla="*/ 97 h 122"/>
                <a:gd name="T32" fmla="*/ 48 w 121"/>
                <a:gd name="T33" fmla="*/ 108 h 122"/>
                <a:gd name="T34" fmla="*/ 0 w 121"/>
                <a:gd name="T35" fmla="*/ 108 h 122"/>
                <a:gd name="T36" fmla="*/ 0 w 121"/>
                <a:gd name="T37" fmla="*/ 122 h 122"/>
                <a:gd name="T38" fmla="*/ 109 w 121"/>
                <a:gd name="T39" fmla="*/ 122 h 122"/>
                <a:gd name="T40" fmla="*/ 121 w 121"/>
                <a:gd name="T41" fmla="*/ 108 h 122"/>
                <a:gd name="T42" fmla="*/ 70 w 121"/>
                <a:gd name="T43" fmla="*/ 108 h 122"/>
                <a:gd name="T44" fmla="*/ 70 w 121"/>
                <a:gd name="T45" fmla="*/ 44 h 122"/>
                <a:gd name="T46" fmla="*/ 79 w 121"/>
                <a:gd name="T47" fmla="*/ 44 h 122"/>
                <a:gd name="T48" fmla="*/ 83 w 121"/>
                <a:gd name="T49" fmla="*/ 42 h 122"/>
                <a:gd name="T50" fmla="*/ 94 w 121"/>
                <a:gd name="T51" fmla="*/ 30 h 122"/>
                <a:gd name="T52" fmla="*/ 70 w 121"/>
                <a:gd name="T53" fmla="*/ 30 h 122"/>
                <a:gd name="T54" fmla="*/ 70 w 121"/>
                <a:gd name="T55" fmla="*/ 14 h 122"/>
                <a:gd name="T56" fmla="*/ 97 w 121"/>
                <a:gd name="T57" fmla="*/ 14 h 122"/>
                <a:gd name="T58" fmla="*/ 97 w 121"/>
                <a:gd name="T59" fmla="*/ 59 h 122"/>
                <a:gd name="T60" fmla="*/ 70 w 121"/>
                <a:gd name="T61" fmla="*/ 59 h 122"/>
                <a:gd name="T62" fmla="*/ 70 w 121"/>
                <a:gd name="T63" fmla="*/ 44 h 122"/>
                <a:gd name="T64" fmla="*/ 48 w 121"/>
                <a:gd name="T65" fmla="*/ 59 h 122"/>
                <a:gd name="T66" fmla="*/ 22 w 121"/>
                <a:gd name="T67" fmla="*/ 59 h 122"/>
                <a:gd name="T68" fmla="*/ 22 w 121"/>
                <a:gd name="T69" fmla="*/ 44 h 122"/>
                <a:gd name="T70" fmla="*/ 48 w 121"/>
                <a:gd name="T71" fmla="*/ 44 h 122"/>
                <a:gd name="T72" fmla="*/ 48 w 121"/>
                <a:gd name="T73" fmla="*/ 59 h 122"/>
                <a:gd name="T74" fmla="*/ 48 w 121"/>
                <a:gd name="T75" fmla="*/ 30 h 122"/>
                <a:gd name="T76" fmla="*/ 22 w 121"/>
                <a:gd name="T77" fmla="*/ 30 h 122"/>
                <a:gd name="T78" fmla="*/ 22 w 121"/>
                <a:gd name="T79" fmla="*/ 14 h 122"/>
                <a:gd name="T80" fmla="*/ 35 w 121"/>
                <a:gd name="T81" fmla="*/ 14 h 122"/>
                <a:gd name="T82" fmla="*/ 48 w 121"/>
                <a:gd name="T83" fmla="*/ 14 h 122"/>
                <a:gd name="T84" fmla="*/ 48 w 121"/>
                <a:gd name="T85" fmla="*/ 3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22">
                  <a:moveTo>
                    <a:pt x="70" y="108"/>
                  </a:moveTo>
                  <a:cubicBezTo>
                    <a:pt x="70" y="97"/>
                    <a:pt x="70" y="97"/>
                    <a:pt x="70" y="97"/>
                  </a:cubicBezTo>
                  <a:cubicBezTo>
                    <a:pt x="106" y="97"/>
                    <a:pt x="106" y="97"/>
                    <a:pt x="106" y="97"/>
                  </a:cubicBezTo>
                  <a:cubicBezTo>
                    <a:pt x="111" y="97"/>
                    <a:pt x="116" y="88"/>
                    <a:pt x="119" y="83"/>
                  </a:cubicBezTo>
                  <a:cubicBezTo>
                    <a:pt x="70" y="83"/>
                    <a:pt x="70" y="83"/>
                    <a:pt x="70" y="83"/>
                  </a:cubicBezTo>
                  <a:cubicBezTo>
                    <a:pt x="70" y="73"/>
                    <a:pt x="70" y="73"/>
                    <a:pt x="70" y="73"/>
                  </a:cubicBezTo>
                  <a:cubicBezTo>
                    <a:pt x="97" y="73"/>
                    <a:pt x="97" y="73"/>
                    <a:pt x="97" y="73"/>
                  </a:cubicBezTo>
                  <a:cubicBezTo>
                    <a:pt x="105" y="73"/>
                    <a:pt x="118" y="63"/>
                    <a:pt x="118" y="57"/>
                  </a:cubicBezTo>
                  <a:cubicBezTo>
                    <a:pt x="118" y="0"/>
                    <a:pt x="118" y="0"/>
                    <a:pt x="118" y="0"/>
                  </a:cubicBezTo>
                  <a:cubicBezTo>
                    <a:pt x="1" y="0"/>
                    <a:pt x="1" y="0"/>
                    <a:pt x="1" y="0"/>
                  </a:cubicBezTo>
                  <a:cubicBezTo>
                    <a:pt x="1" y="73"/>
                    <a:pt x="1" y="73"/>
                    <a:pt x="1" y="73"/>
                  </a:cubicBezTo>
                  <a:cubicBezTo>
                    <a:pt x="48" y="73"/>
                    <a:pt x="48" y="73"/>
                    <a:pt x="48" y="73"/>
                  </a:cubicBezTo>
                  <a:cubicBezTo>
                    <a:pt x="48" y="83"/>
                    <a:pt x="48" y="83"/>
                    <a:pt x="48" y="83"/>
                  </a:cubicBezTo>
                  <a:cubicBezTo>
                    <a:pt x="1" y="83"/>
                    <a:pt x="1" y="83"/>
                    <a:pt x="1" y="83"/>
                  </a:cubicBezTo>
                  <a:cubicBezTo>
                    <a:pt x="1" y="97"/>
                    <a:pt x="1" y="97"/>
                    <a:pt x="1" y="97"/>
                  </a:cubicBezTo>
                  <a:cubicBezTo>
                    <a:pt x="48" y="97"/>
                    <a:pt x="48" y="97"/>
                    <a:pt x="48" y="97"/>
                  </a:cubicBezTo>
                  <a:cubicBezTo>
                    <a:pt x="48" y="108"/>
                    <a:pt x="48" y="108"/>
                    <a:pt x="48" y="108"/>
                  </a:cubicBezTo>
                  <a:cubicBezTo>
                    <a:pt x="0" y="108"/>
                    <a:pt x="0" y="108"/>
                    <a:pt x="0" y="108"/>
                  </a:cubicBezTo>
                  <a:cubicBezTo>
                    <a:pt x="0" y="122"/>
                    <a:pt x="0" y="122"/>
                    <a:pt x="0" y="122"/>
                  </a:cubicBezTo>
                  <a:cubicBezTo>
                    <a:pt x="109" y="122"/>
                    <a:pt x="109" y="122"/>
                    <a:pt x="109" y="122"/>
                  </a:cubicBezTo>
                  <a:cubicBezTo>
                    <a:pt x="114" y="122"/>
                    <a:pt x="118" y="113"/>
                    <a:pt x="121" y="108"/>
                  </a:cubicBezTo>
                  <a:lnTo>
                    <a:pt x="70" y="108"/>
                  </a:lnTo>
                  <a:close/>
                  <a:moveTo>
                    <a:pt x="70" y="44"/>
                  </a:moveTo>
                  <a:cubicBezTo>
                    <a:pt x="79" y="44"/>
                    <a:pt x="79" y="44"/>
                    <a:pt x="79" y="44"/>
                  </a:cubicBezTo>
                  <a:cubicBezTo>
                    <a:pt x="81" y="44"/>
                    <a:pt x="82" y="43"/>
                    <a:pt x="83" y="42"/>
                  </a:cubicBezTo>
                  <a:cubicBezTo>
                    <a:pt x="85" y="41"/>
                    <a:pt x="93" y="31"/>
                    <a:pt x="94" y="30"/>
                  </a:cubicBezTo>
                  <a:cubicBezTo>
                    <a:pt x="70" y="30"/>
                    <a:pt x="70" y="30"/>
                    <a:pt x="70" y="30"/>
                  </a:cubicBezTo>
                  <a:cubicBezTo>
                    <a:pt x="70" y="14"/>
                    <a:pt x="70" y="14"/>
                    <a:pt x="70" y="14"/>
                  </a:cubicBezTo>
                  <a:cubicBezTo>
                    <a:pt x="97" y="14"/>
                    <a:pt x="97" y="14"/>
                    <a:pt x="97" y="14"/>
                  </a:cubicBezTo>
                  <a:cubicBezTo>
                    <a:pt x="97" y="59"/>
                    <a:pt x="97" y="59"/>
                    <a:pt x="97" y="59"/>
                  </a:cubicBezTo>
                  <a:cubicBezTo>
                    <a:pt x="70" y="59"/>
                    <a:pt x="70" y="59"/>
                    <a:pt x="70" y="59"/>
                  </a:cubicBezTo>
                  <a:lnTo>
                    <a:pt x="70" y="44"/>
                  </a:lnTo>
                  <a:close/>
                  <a:moveTo>
                    <a:pt x="48" y="59"/>
                  </a:moveTo>
                  <a:cubicBezTo>
                    <a:pt x="22" y="59"/>
                    <a:pt x="22" y="59"/>
                    <a:pt x="22" y="59"/>
                  </a:cubicBezTo>
                  <a:cubicBezTo>
                    <a:pt x="22" y="44"/>
                    <a:pt x="22" y="44"/>
                    <a:pt x="22" y="44"/>
                  </a:cubicBezTo>
                  <a:cubicBezTo>
                    <a:pt x="48" y="44"/>
                    <a:pt x="48" y="44"/>
                    <a:pt x="48" y="44"/>
                  </a:cubicBezTo>
                  <a:lnTo>
                    <a:pt x="48" y="59"/>
                  </a:lnTo>
                  <a:close/>
                  <a:moveTo>
                    <a:pt x="48" y="30"/>
                  </a:moveTo>
                  <a:cubicBezTo>
                    <a:pt x="22" y="30"/>
                    <a:pt x="22" y="30"/>
                    <a:pt x="22" y="30"/>
                  </a:cubicBezTo>
                  <a:cubicBezTo>
                    <a:pt x="22" y="14"/>
                    <a:pt x="22" y="14"/>
                    <a:pt x="22" y="14"/>
                  </a:cubicBezTo>
                  <a:cubicBezTo>
                    <a:pt x="35" y="14"/>
                    <a:pt x="35" y="14"/>
                    <a:pt x="35" y="14"/>
                  </a:cubicBezTo>
                  <a:cubicBezTo>
                    <a:pt x="48" y="14"/>
                    <a:pt x="48" y="14"/>
                    <a:pt x="48" y="14"/>
                  </a:cubicBezTo>
                  <a:lnTo>
                    <a:pt x="48" y="30"/>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 name="Freeform 37"/>
            <p:cNvSpPr>
              <a:spLocks noEditPoints="1"/>
            </p:cNvSpPr>
            <p:nvPr/>
          </p:nvSpPr>
          <p:spPr bwMode="auto">
            <a:xfrm>
              <a:off x="7218363"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5 w 119"/>
                <a:gd name="T15" fmla="*/ 122 h 122"/>
                <a:gd name="T16" fmla="*/ 103 w 119"/>
                <a:gd name="T17" fmla="*/ 122 h 122"/>
                <a:gd name="T18" fmla="*/ 119 w 119"/>
                <a:gd name="T19" fmla="*/ 107 h 122"/>
                <a:gd name="T20" fmla="*/ 22 w 119"/>
                <a:gd name="T21" fmla="*/ 107 h 122"/>
                <a:gd name="T22" fmla="*/ 94 w 119"/>
                <a:gd name="T23" fmla="*/ 56 h 122"/>
                <a:gd name="T24" fmla="*/ 70 w 119"/>
                <a:gd name="T25" fmla="*/ 56 h 122"/>
                <a:gd name="T26" fmla="*/ 70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5" y="122"/>
                  </a:cubicBezTo>
                  <a:cubicBezTo>
                    <a:pt x="22" y="122"/>
                    <a:pt x="96" y="122"/>
                    <a:pt x="103" y="122"/>
                  </a:cubicBezTo>
                  <a:cubicBezTo>
                    <a:pt x="110" y="122"/>
                    <a:pt x="118" y="112"/>
                    <a:pt x="119" y="107"/>
                  </a:cubicBezTo>
                  <a:lnTo>
                    <a:pt x="22" y="107"/>
                  </a:lnTo>
                  <a:close/>
                  <a:moveTo>
                    <a:pt x="94" y="56"/>
                  </a:moveTo>
                  <a:cubicBezTo>
                    <a:pt x="70" y="56"/>
                    <a:pt x="70" y="56"/>
                    <a:pt x="70" y="56"/>
                  </a:cubicBezTo>
                  <a:cubicBezTo>
                    <a:pt x="70" y="16"/>
                    <a:pt x="70" y="16"/>
                    <a:pt x="70"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9" name="Freeform 38"/>
            <p:cNvSpPr>
              <a:spLocks noEditPoints="1"/>
            </p:cNvSpPr>
            <p:nvPr/>
          </p:nvSpPr>
          <p:spPr bwMode="auto">
            <a:xfrm>
              <a:off x="7653338" y="2817813"/>
              <a:ext cx="387350" cy="400050"/>
            </a:xfrm>
            <a:custGeom>
              <a:avLst/>
              <a:gdLst>
                <a:gd name="T0" fmla="*/ 22 w 119"/>
                <a:gd name="T1" fmla="*/ 107 h 122"/>
                <a:gd name="T2" fmla="*/ 22 w 119"/>
                <a:gd name="T3" fmla="*/ 72 h 122"/>
                <a:gd name="T4" fmla="*/ 97 w 119"/>
                <a:gd name="T5" fmla="*/ 72 h 122"/>
                <a:gd name="T6" fmla="*/ 116 w 119"/>
                <a:gd name="T7" fmla="*/ 55 h 122"/>
                <a:gd name="T8" fmla="*/ 116 w 119"/>
                <a:gd name="T9" fmla="*/ 0 h 122"/>
                <a:gd name="T10" fmla="*/ 0 w 119"/>
                <a:gd name="T11" fmla="*/ 0 h 122"/>
                <a:gd name="T12" fmla="*/ 0 w 119"/>
                <a:gd name="T13" fmla="*/ 105 h 122"/>
                <a:gd name="T14" fmla="*/ 14 w 119"/>
                <a:gd name="T15" fmla="*/ 122 h 122"/>
                <a:gd name="T16" fmla="*/ 103 w 119"/>
                <a:gd name="T17" fmla="*/ 122 h 122"/>
                <a:gd name="T18" fmla="*/ 119 w 119"/>
                <a:gd name="T19" fmla="*/ 107 h 122"/>
                <a:gd name="T20" fmla="*/ 22 w 119"/>
                <a:gd name="T21" fmla="*/ 107 h 122"/>
                <a:gd name="T22" fmla="*/ 94 w 119"/>
                <a:gd name="T23" fmla="*/ 56 h 122"/>
                <a:gd name="T24" fmla="*/ 69 w 119"/>
                <a:gd name="T25" fmla="*/ 56 h 122"/>
                <a:gd name="T26" fmla="*/ 69 w 119"/>
                <a:gd name="T27" fmla="*/ 16 h 122"/>
                <a:gd name="T28" fmla="*/ 94 w 119"/>
                <a:gd name="T29" fmla="*/ 16 h 122"/>
                <a:gd name="T30" fmla="*/ 94 w 119"/>
                <a:gd name="T31" fmla="*/ 56 h 122"/>
                <a:gd name="T32" fmla="*/ 22 w 119"/>
                <a:gd name="T33" fmla="*/ 16 h 122"/>
                <a:gd name="T34" fmla="*/ 48 w 119"/>
                <a:gd name="T35" fmla="*/ 16 h 122"/>
                <a:gd name="T36" fmla="*/ 48 w 119"/>
                <a:gd name="T37" fmla="*/ 56 h 122"/>
                <a:gd name="T38" fmla="*/ 22 w 119"/>
                <a:gd name="T39" fmla="*/ 56 h 122"/>
                <a:gd name="T40" fmla="*/ 22 w 119"/>
                <a:gd name="T41"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122">
                  <a:moveTo>
                    <a:pt x="22" y="107"/>
                  </a:moveTo>
                  <a:cubicBezTo>
                    <a:pt x="22" y="72"/>
                    <a:pt x="22" y="72"/>
                    <a:pt x="22" y="72"/>
                  </a:cubicBezTo>
                  <a:cubicBezTo>
                    <a:pt x="97" y="72"/>
                    <a:pt x="97" y="72"/>
                    <a:pt x="97" y="72"/>
                  </a:cubicBezTo>
                  <a:cubicBezTo>
                    <a:pt x="104" y="72"/>
                    <a:pt x="116" y="61"/>
                    <a:pt x="116" y="55"/>
                  </a:cubicBezTo>
                  <a:cubicBezTo>
                    <a:pt x="116" y="0"/>
                    <a:pt x="116" y="0"/>
                    <a:pt x="116" y="0"/>
                  </a:cubicBezTo>
                  <a:cubicBezTo>
                    <a:pt x="0" y="0"/>
                    <a:pt x="0" y="0"/>
                    <a:pt x="0" y="0"/>
                  </a:cubicBezTo>
                  <a:cubicBezTo>
                    <a:pt x="0" y="105"/>
                    <a:pt x="0" y="105"/>
                    <a:pt x="0" y="105"/>
                  </a:cubicBezTo>
                  <a:cubicBezTo>
                    <a:pt x="0" y="114"/>
                    <a:pt x="5" y="122"/>
                    <a:pt x="14" y="122"/>
                  </a:cubicBezTo>
                  <a:cubicBezTo>
                    <a:pt x="22" y="122"/>
                    <a:pt x="95" y="122"/>
                    <a:pt x="103" y="122"/>
                  </a:cubicBezTo>
                  <a:cubicBezTo>
                    <a:pt x="110" y="122"/>
                    <a:pt x="118" y="112"/>
                    <a:pt x="119" y="107"/>
                  </a:cubicBezTo>
                  <a:lnTo>
                    <a:pt x="22" y="107"/>
                  </a:lnTo>
                  <a:close/>
                  <a:moveTo>
                    <a:pt x="94" y="56"/>
                  </a:moveTo>
                  <a:cubicBezTo>
                    <a:pt x="69" y="56"/>
                    <a:pt x="69" y="56"/>
                    <a:pt x="69" y="56"/>
                  </a:cubicBezTo>
                  <a:cubicBezTo>
                    <a:pt x="69" y="16"/>
                    <a:pt x="69" y="16"/>
                    <a:pt x="69" y="16"/>
                  </a:cubicBezTo>
                  <a:cubicBezTo>
                    <a:pt x="94" y="16"/>
                    <a:pt x="94" y="16"/>
                    <a:pt x="94" y="16"/>
                  </a:cubicBezTo>
                  <a:lnTo>
                    <a:pt x="94" y="56"/>
                  </a:lnTo>
                  <a:close/>
                  <a:moveTo>
                    <a:pt x="22" y="16"/>
                  </a:moveTo>
                  <a:cubicBezTo>
                    <a:pt x="48" y="16"/>
                    <a:pt x="48" y="16"/>
                    <a:pt x="48" y="16"/>
                  </a:cubicBezTo>
                  <a:cubicBezTo>
                    <a:pt x="48" y="56"/>
                    <a:pt x="48" y="56"/>
                    <a:pt x="48" y="56"/>
                  </a:cubicBezTo>
                  <a:cubicBezTo>
                    <a:pt x="22" y="56"/>
                    <a:pt x="22" y="56"/>
                    <a:pt x="22" y="56"/>
                  </a:cubicBezTo>
                  <a:lnTo>
                    <a:pt x="22" y="1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0" name="Freeform 39"/>
            <p:cNvSpPr/>
            <p:nvPr/>
          </p:nvSpPr>
          <p:spPr bwMode="auto">
            <a:xfrm>
              <a:off x="5019676" y="2824163"/>
              <a:ext cx="993775" cy="628650"/>
            </a:xfrm>
            <a:custGeom>
              <a:avLst/>
              <a:gdLst>
                <a:gd name="T0" fmla="*/ 27 w 306"/>
                <a:gd name="T1" fmla="*/ 192 h 192"/>
                <a:gd name="T2" fmla="*/ 20 w 306"/>
                <a:gd name="T3" fmla="*/ 188 h 192"/>
                <a:gd name="T4" fmla="*/ 55 w 306"/>
                <a:gd name="T5" fmla="*/ 133 h 192"/>
                <a:gd name="T6" fmla="*/ 55 w 306"/>
                <a:gd name="T7" fmla="*/ 95 h 192"/>
                <a:gd name="T8" fmla="*/ 66 w 306"/>
                <a:gd name="T9" fmla="*/ 101 h 192"/>
                <a:gd name="T10" fmla="*/ 89 w 306"/>
                <a:gd name="T11" fmla="*/ 78 h 192"/>
                <a:gd name="T12" fmla="*/ 81 w 306"/>
                <a:gd name="T13" fmla="*/ 59 h 192"/>
                <a:gd name="T14" fmla="*/ 229 w 306"/>
                <a:gd name="T15" fmla="*/ 18 h 192"/>
                <a:gd name="T16" fmla="*/ 219 w 306"/>
                <a:gd name="T17" fmla="*/ 9 h 192"/>
                <a:gd name="T18" fmla="*/ 235 w 306"/>
                <a:gd name="T19" fmla="*/ 0 h 192"/>
                <a:gd name="T20" fmla="*/ 300 w 306"/>
                <a:gd name="T21" fmla="*/ 45 h 192"/>
                <a:gd name="T22" fmla="*/ 237 w 306"/>
                <a:gd name="T23" fmla="*/ 6 h 192"/>
                <a:gd name="T24" fmla="*/ 229 w 306"/>
                <a:gd name="T25" fmla="*/ 10 h 192"/>
                <a:gd name="T26" fmla="*/ 244 w 306"/>
                <a:gd name="T27" fmla="*/ 22 h 192"/>
                <a:gd name="T28" fmla="*/ 91 w 306"/>
                <a:gd name="T29" fmla="*/ 63 h 192"/>
                <a:gd name="T30" fmla="*/ 98 w 306"/>
                <a:gd name="T31" fmla="*/ 80 h 192"/>
                <a:gd name="T32" fmla="*/ 74 w 306"/>
                <a:gd name="T33" fmla="*/ 103 h 192"/>
                <a:gd name="T34" fmla="*/ 163 w 306"/>
                <a:gd name="T35" fmla="*/ 88 h 192"/>
                <a:gd name="T36" fmla="*/ 164 w 306"/>
                <a:gd name="T37" fmla="*/ 87 h 192"/>
                <a:gd name="T38" fmla="*/ 156 w 306"/>
                <a:gd name="T39" fmla="*/ 79 h 192"/>
                <a:gd name="T40" fmla="*/ 175 w 306"/>
                <a:gd name="T41" fmla="*/ 103 h 192"/>
                <a:gd name="T42" fmla="*/ 169 w 306"/>
                <a:gd name="T43" fmla="*/ 103 h 192"/>
                <a:gd name="T44" fmla="*/ 168 w 306"/>
                <a:gd name="T45" fmla="*/ 93 h 192"/>
                <a:gd name="T46" fmla="*/ 62 w 306"/>
                <a:gd name="T47" fmla="*/ 109 h 192"/>
                <a:gd name="T48" fmla="*/ 62 w 306"/>
                <a:gd name="T49" fmla="*/ 138 h 192"/>
                <a:gd name="T50" fmla="*/ 18 w 306"/>
                <a:gd name="T51" fmla="*/ 178 h 192"/>
                <a:gd name="T52" fmla="*/ 27 w 306"/>
                <a:gd name="T5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6" h="192">
                  <a:moveTo>
                    <a:pt x="27" y="192"/>
                  </a:moveTo>
                  <a:cubicBezTo>
                    <a:pt x="25" y="191"/>
                    <a:pt x="22" y="190"/>
                    <a:pt x="20" y="188"/>
                  </a:cubicBezTo>
                  <a:cubicBezTo>
                    <a:pt x="0" y="168"/>
                    <a:pt x="25" y="146"/>
                    <a:pt x="55" y="133"/>
                  </a:cubicBezTo>
                  <a:cubicBezTo>
                    <a:pt x="55" y="95"/>
                    <a:pt x="55" y="95"/>
                    <a:pt x="55" y="95"/>
                  </a:cubicBezTo>
                  <a:cubicBezTo>
                    <a:pt x="62" y="100"/>
                    <a:pt x="66" y="100"/>
                    <a:pt x="66" y="101"/>
                  </a:cubicBezTo>
                  <a:cubicBezTo>
                    <a:pt x="89" y="78"/>
                    <a:pt x="89" y="78"/>
                    <a:pt x="89" y="78"/>
                  </a:cubicBezTo>
                  <a:cubicBezTo>
                    <a:pt x="81" y="59"/>
                    <a:pt x="81" y="59"/>
                    <a:pt x="81" y="59"/>
                  </a:cubicBezTo>
                  <a:cubicBezTo>
                    <a:pt x="148" y="36"/>
                    <a:pt x="175" y="27"/>
                    <a:pt x="229" y="18"/>
                  </a:cubicBezTo>
                  <a:cubicBezTo>
                    <a:pt x="219" y="9"/>
                    <a:pt x="219" y="9"/>
                    <a:pt x="219" y="9"/>
                  </a:cubicBezTo>
                  <a:cubicBezTo>
                    <a:pt x="235" y="0"/>
                    <a:pt x="235" y="0"/>
                    <a:pt x="235" y="0"/>
                  </a:cubicBezTo>
                  <a:cubicBezTo>
                    <a:pt x="272" y="12"/>
                    <a:pt x="306" y="15"/>
                    <a:pt x="300" y="45"/>
                  </a:cubicBezTo>
                  <a:cubicBezTo>
                    <a:pt x="302" y="25"/>
                    <a:pt x="276" y="17"/>
                    <a:pt x="237" y="6"/>
                  </a:cubicBezTo>
                  <a:cubicBezTo>
                    <a:pt x="229" y="10"/>
                    <a:pt x="229" y="10"/>
                    <a:pt x="229" y="10"/>
                  </a:cubicBezTo>
                  <a:cubicBezTo>
                    <a:pt x="244" y="22"/>
                    <a:pt x="244" y="22"/>
                    <a:pt x="244" y="22"/>
                  </a:cubicBezTo>
                  <a:cubicBezTo>
                    <a:pt x="179" y="34"/>
                    <a:pt x="139" y="46"/>
                    <a:pt x="91" y="63"/>
                  </a:cubicBezTo>
                  <a:cubicBezTo>
                    <a:pt x="98" y="80"/>
                    <a:pt x="98" y="80"/>
                    <a:pt x="98" y="80"/>
                  </a:cubicBezTo>
                  <a:cubicBezTo>
                    <a:pt x="74" y="103"/>
                    <a:pt x="74" y="103"/>
                    <a:pt x="74" y="103"/>
                  </a:cubicBezTo>
                  <a:cubicBezTo>
                    <a:pt x="78" y="104"/>
                    <a:pt x="120" y="118"/>
                    <a:pt x="163" y="88"/>
                  </a:cubicBezTo>
                  <a:cubicBezTo>
                    <a:pt x="163" y="88"/>
                    <a:pt x="164" y="87"/>
                    <a:pt x="164" y="87"/>
                  </a:cubicBezTo>
                  <a:cubicBezTo>
                    <a:pt x="162" y="85"/>
                    <a:pt x="159" y="83"/>
                    <a:pt x="156" y="79"/>
                  </a:cubicBezTo>
                  <a:cubicBezTo>
                    <a:pt x="168" y="80"/>
                    <a:pt x="177" y="91"/>
                    <a:pt x="175" y="103"/>
                  </a:cubicBezTo>
                  <a:cubicBezTo>
                    <a:pt x="169" y="103"/>
                    <a:pt x="169" y="103"/>
                    <a:pt x="169" y="103"/>
                  </a:cubicBezTo>
                  <a:cubicBezTo>
                    <a:pt x="170" y="99"/>
                    <a:pt x="169" y="95"/>
                    <a:pt x="168" y="93"/>
                  </a:cubicBezTo>
                  <a:cubicBezTo>
                    <a:pt x="134" y="117"/>
                    <a:pt x="95" y="121"/>
                    <a:pt x="62" y="109"/>
                  </a:cubicBezTo>
                  <a:cubicBezTo>
                    <a:pt x="62" y="138"/>
                    <a:pt x="62" y="138"/>
                    <a:pt x="62" y="138"/>
                  </a:cubicBezTo>
                  <a:cubicBezTo>
                    <a:pt x="46" y="144"/>
                    <a:pt x="17" y="161"/>
                    <a:pt x="18" y="178"/>
                  </a:cubicBezTo>
                  <a:cubicBezTo>
                    <a:pt x="19" y="187"/>
                    <a:pt x="23" y="190"/>
                    <a:pt x="27" y="192"/>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1" name="Freeform 40"/>
            <p:cNvSpPr/>
            <p:nvPr/>
          </p:nvSpPr>
          <p:spPr bwMode="auto">
            <a:xfrm>
              <a:off x="4886326" y="2781300"/>
              <a:ext cx="1570038" cy="889001"/>
            </a:xfrm>
            <a:custGeom>
              <a:avLst/>
              <a:gdLst>
                <a:gd name="T0" fmla="*/ 203 w 483"/>
                <a:gd name="T1" fmla="*/ 197 h 271"/>
                <a:gd name="T2" fmla="*/ 80 w 483"/>
                <a:gd name="T3" fmla="*/ 232 h 271"/>
                <a:gd name="T4" fmla="*/ 33 w 483"/>
                <a:gd name="T5" fmla="*/ 137 h 271"/>
                <a:gd name="T6" fmla="*/ 191 w 483"/>
                <a:gd name="T7" fmla="*/ 18 h 271"/>
                <a:gd name="T8" fmla="*/ 278 w 483"/>
                <a:gd name="T9" fmla="*/ 0 h 271"/>
                <a:gd name="T10" fmla="*/ 366 w 483"/>
                <a:gd name="T11" fmla="*/ 58 h 271"/>
                <a:gd name="T12" fmla="*/ 290 w 483"/>
                <a:gd name="T13" fmla="*/ 174 h 271"/>
                <a:gd name="T14" fmla="*/ 296 w 483"/>
                <a:gd name="T15" fmla="*/ 198 h 271"/>
                <a:gd name="T16" fmla="*/ 483 w 483"/>
                <a:gd name="T17" fmla="*/ 145 h 271"/>
                <a:gd name="T18" fmla="*/ 243 w 483"/>
                <a:gd name="T19" fmla="*/ 203 h 271"/>
                <a:gd name="T20" fmla="*/ 254 w 483"/>
                <a:gd name="T21" fmla="*/ 176 h 271"/>
                <a:gd name="T22" fmla="*/ 278 w 483"/>
                <a:gd name="T23" fmla="*/ 146 h 271"/>
                <a:gd name="T24" fmla="*/ 337 w 483"/>
                <a:gd name="T25" fmla="*/ 70 h 271"/>
                <a:gd name="T26" fmla="*/ 276 w 483"/>
                <a:gd name="T27" fmla="*/ 13 h 271"/>
                <a:gd name="T28" fmla="*/ 260 w 483"/>
                <a:gd name="T29" fmla="*/ 22 h 271"/>
                <a:gd name="T30" fmla="*/ 270 w 483"/>
                <a:gd name="T31" fmla="*/ 31 h 271"/>
                <a:gd name="T32" fmla="*/ 122 w 483"/>
                <a:gd name="T33" fmla="*/ 72 h 271"/>
                <a:gd name="T34" fmla="*/ 130 w 483"/>
                <a:gd name="T35" fmla="*/ 91 h 271"/>
                <a:gd name="T36" fmla="*/ 107 w 483"/>
                <a:gd name="T37" fmla="*/ 114 h 271"/>
                <a:gd name="T38" fmla="*/ 96 w 483"/>
                <a:gd name="T39" fmla="*/ 108 h 271"/>
                <a:gd name="T40" fmla="*/ 96 w 483"/>
                <a:gd name="T41" fmla="*/ 146 h 271"/>
                <a:gd name="T42" fmla="*/ 61 w 483"/>
                <a:gd name="T43" fmla="*/ 201 h 271"/>
                <a:gd name="T44" fmla="*/ 68 w 483"/>
                <a:gd name="T45" fmla="*/ 205 h 271"/>
                <a:gd name="T46" fmla="*/ 68 w 483"/>
                <a:gd name="T47" fmla="*/ 205 h 271"/>
                <a:gd name="T48" fmla="*/ 203 w 483"/>
                <a:gd name="T49" fmla="*/ 19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3" h="271">
                  <a:moveTo>
                    <a:pt x="203" y="197"/>
                  </a:moveTo>
                  <a:cubicBezTo>
                    <a:pt x="167" y="215"/>
                    <a:pt x="133" y="230"/>
                    <a:pt x="80" y="232"/>
                  </a:cubicBezTo>
                  <a:cubicBezTo>
                    <a:pt x="11" y="231"/>
                    <a:pt x="0" y="185"/>
                    <a:pt x="33" y="137"/>
                  </a:cubicBezTo>
                  <a:cubicBezTo>
                    <a:pt x="64" y="89"/>
                    <a:pt x="113" y="45"/>
                    <a:pt x="191" y="18"/>
                  </a:cubicBezTo>
                  <a:cubicBezTo>
                    <a:pt x="213" y="10"/>
                    <a:pt x="246" y="1"/>
                    <a:pt x="278" y="0"/>
                  </a:cubicBezTo>
                  <a:cubicBezTo>
                    <a:pt x="324" y="0"/>
                    <a:pt x="369" y="14"/>
                    <a:pt x="366" y="58"/>
                  </a:cubicBezTo>
                  <a:cubicBezTo>
                    <a:pt x="364" y="92"/>
                    <a:pt x="316" y="140"/>
                    <a:pt x="290" y="174"/>
                  </a:cubicBezTo>
                  <a:cubicBezTo>
                    <a:pt x="279" y="189"/>
                    <a:pt x="277" y="199"/>
                    <a:pt x="296" y="198"/>
                  </a:cubicBezTo>
                  <a:cubicBezTo>
                    <a:pt x="364" y="193"/>
                    <a:pt x="426" y="170"/>
                    <a:pt x="483" y="145"/>
                  </a:cubicBezTo>
                  <a:cubicBezTo>
                    <a:pt x="444" y="172"/>
                    <a:pt x="244" y="271"/>
                    <a:pt x="243" y="203"/>
                  </a:cubicBezTo>
                  <a:cubicBezTo>
                    <a:pt x="243" y="195"/>
                    <a:pt x="247" y="185"/>
                    <a:pt x="254" y="176"/>
                  </a:cubicBezTo>
                  <a:cubicBezTo>
                    <a:pt x="260" y="166"/>
                    <a:pt x="269" y="156"/>
                    <a:pt x="278" y="146"/>
                  </a:cubicBezTo>
                  <a:cubicBezTo>
                    <a:pt x="292" y="130"/>
                    <a:pt x="326" y="93"/>
                    <a:pt x="337" y="70"/>
                  </a:cubicBezTo>
                  <a:cubicBezTo>
                    <a:pt x="356" y="28"/>
                    <a:pt x="313" y="26"/>
                    <a:pt x="276" y="13"/>
                  </a:cubicBezTo>
                  <a:cubicBezTo>
                    <a:pt x="260" y="22"/>
                    <a:pt x="260" y="22"/>
                    <a:pt x="260" y="22"/>
                  </a:cubicBezTo>
                  <a:cubicBezTo>
                    <a:pt x="270" y="31"/>
                    <a:pt x="270" y="31"/>
                    <a:pt x="270" y="31"/>
                  </a:cubicBezTo>
                  <a:cubicBezTo>
                    <a:pt x="216" y="40"/>
                    <a:pt x="189" y="49"/>
                    <a:pt x="122" y="72"/>
                  </a:cubicBezTo>
                  <a:cubicBezTo>
                    <a:pt x="130" y="91"/>
                    <a:pt x="130" y="91"/>
                    <a:pt x="130" y="91"/>
                  </a:cubicBezTo>
                  <a:cubicBezTo>
                    <a:pt x="107" y="114"/>
                    <a:pt x="107" y="114"/>
                    <a:pt x="107" y="114"/>
                  </a:cubicBezTo>
                  <a:cubicBezTo>
                    <a:pt x="107" y="113"/>
                    <a:pt x="103" y="113"/>
                    <a:pt x="96" y="108"/>
                  </a:cubicBezTo>
                  <a:cubicBezTo>
                    <a:pt x="96" y="146"/>
                    <a:pt x="96" y="146"/>
                    <a:pt x="96" y="146"/>
                  </a:cubicBezTo>
                  <a:cubicBezTo>
                    <a:pt x="66" y="159"/>
                    <a:pt x="41" y="181"/>
                    <a:pt x="61" y="201"/>
                  </a:cubicBezTo>
                  <a:cubicBezTo>
                    <a:pt x="63" y="203"/>
                    <a:pt x="66" y="204"/>
                    <a:pt x="68" y="205"/>
                  </a:cubicBezTo>
                  <a:cubicBezTo>
                    <a:pt x="68" y="205"/>
                    <a:pt x="68" y="205"/>
                    <a:pt x="68" y="205"/>
                  </a:cubicBezTo>
                  <a:cubicBezTo>
                    <a:pt x="104" y="225"/>
                    <a:pt x="204" y="197"/>
                    <a:pt x="203" y="197"/>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Freeform 41"/>
            <p:cNvSpPr>
              <a:spLocks noEditPoints="1"/>
            </p:cNvSpPr>
            <p:nvPr/>
          </p:nvSpPr>
          <p:spPr bwMode="auto">
            <a:xfrm>
              <a:off x="6332538" y="3455988"/>
              <a:ext cx="41275" cy="49213"/>
            </a:xfrm>
            <a:custGeom>
              <a:avLst/>
              <a:gdLst>
                <a:gd name="T0" fmla="*/ 0 w 13"/>
                <a:gd name="T1" fmla="*/ 15 h 15"/>
                <a:gd name="T2" fmla="*/ 0 w 13"/>
                <a:gd name="T3" fmla="*/ 0 h 15"/>
                <a:gd name="T4" fmla="*/ 7 w 13"/>
                <a:gd name="T5" fmla="*/ 0 h 15"/>
                <a:gd name="T6" fmla="*/ 10 w 13"/>
                <a:gd name="T7" fmla="*/ 0 h 15"/>
                <a:gd name="T8" fmla="*/ 11 w 13"/>
                <a:gd name="T9" fmla="*/ 1 h 15"/>
                <a:gd name="T10" fmla="*/ 12 w 13"/>
                <a:gd name="T11" fmla="*/ 4 h 15"/>
                <a:gd name="T12" fmla="*/ 11 w 13"/>
                <a:gd name="T13" fmla="*/ 6 h 15"/>
                <a:gd name="T14" fmla="*/ 8 w 13"/>
                <a:gd name="T15" fmla="*/ 8 h 15"/>
                <a:gd name="T16" fmla="*/ 9 w 13"/>
                <a:gd name="T17" fmla="*/ 8 h 15"/>
                <a:gd name="T18" fmla="*/ 10 w 13"/>
                <a:gd name="T19" fmla="*/ 10 h 15"/>
                <a:gd name="T20" fmla="*/ 13 w 13"/>
                <a:gd name="T21" fmla="*/ 15 h 15"/>
                <a:gd name="T22" fmla="*/ 11 w 13"/>
                <a:gd name="T23" fmla="*/ 15 h 15"/>
                <a:gd name="T24" fmla="*/ 9 w 13"/>
                <a:gd name="T25" fmla="*/ 11 h 15"/>
                <a:gd name="T26" fmla="*/ 7 w 13"/>
                <a:gd name="T27" fmla="*/ 9 h 15"/>
                <a:gd name="T28" fmla="*/ 6 w 13"/>
                <a:gd name="T29" fmla="*/ 8 h 15"/>
                <a:gd name="T30" fmla="*/ 5 w 13"/>
                <a:gd name="T31" fmla="*/ 8 h 15"/>
                <a:gd name="T32" fmla="*/ 4 w 13"/>
                <a:gd name="T33" fmla="*/ 8 h 15"/>
                <a:gd name="T34" fmla="*/ 2 w 13"/>
                <a:gd name="T35" fmla="*/ 8 h 15"/>
                <a:gd name="T36" fmla="*/ 2 w 13"/>
                <a:gd name="T37" fmla="*/ 15 h 15"/>
                <a:gd name="T38" fmla="*/ 0 w 13"/>
                <a:gd name="T39" fmla="*/ 15 h 15"/>
                <a:gd name="T40" fmla="*/ 2 w 13"/>
                <a:gd name="T41" fmla="*/ 6 h 15"/>
                <a:gd name="T42" fmla="*/ 6 w 13"/>
                <a:gd name="T43" fmla="*/ 6 h 15"/>
                <a:gd name="T44" fmla="*/ 8 w 13"/>
                <a:gd name="T45" fmla="*/ 6 h 15"/>
                <a:gd name="T46" fmla="*/ 9 w 13"/>
                <a:gd name="T47" fmla="*/ 5 h 15"/>
                <a:gd name="T48" fmla="*/ 10 w 13"/>
                <a:gd name="T49" fmla="*/ 4 h 15"/>
                <a:gd name="T50" fmla="*/ 9 w 13"/>
                <a:gd name="T51" fmla="*/ 2 h 15"/>
                <a:gd name="T52" fmla="*/ 7 w 13"/>
                <a:gd name="T53" fmla="*/ 1 h 15"/>
                <a:gd name="T54" fmla="*/ 2 w 13"/>
                <a:gd name="T55" fmla="*/ 1 h 15"/>
                <a:gd name="T56" fmla="*/ 2 w 13"/>
                <a:gd name="T5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5">
                  <a:moveTo>
                    <a:pt x="0" y="15"/>
                  </a:moveTo>
                  <a:cubicBezTo>
                    <a:pt x="0" y="0"/>
                    <a:pt x="0" y="0"/>
                    <a:pt x="0" y="0"/>
                  </a:cubicBezTo>
                  <a:cubicBezTo>
                    <a:pt x="7" y="0"/>
                    <a:pt x="7" y="0"/>
                    <a:pt x="7" y="0"/>
                  </a:cubicBezTo>
                  <a:cubicBezTo>
                    <a:pt x="8" y="0"/>
                    <a:pt x="9" y="0"/>
                    <a:pt x="10" y="0"/>
                  </a:cubicBezTo>
                  <a:cubicBezTo>
                    <a:pt x="10" y="0"/>
                    <a:pt x="11" y="1"/>
                    <a:pt x="11" y="1"/>
                  </a:cubicBezTo>
                  <a:cubicBezTo>
                    <a:pt x="12" y="2"/>
                    <a:pt x="12" y="3"/>
                    <a:pt x="12" y="4"/>
                  </a:cubicBezTo>
                  <a:cubicBezTo>
                    <a:pt x="12" y="5"/>
                    <a:pt x="11" y="6"/>
                    <a:pt x="11" y="6"/>
                  </a:cubicBezTo>
                  <a:cubicBezTo>
                    <a:pt x="10" y="7"/>
                    <a:pt x="9" y="8"/>
                    <a:pt x="8" y="8"/>
                  </a:cubicBezTo>
                  <a:cubicBezTo>
                    <a:pt x="8" y="8"/>
                    <a:pt x="9" y="8"/>
                    <a:pt x="9" y="8"/>
                  </a:cubicBezTo>
                  <a:cubicBezTo>
                    <a:pt x="9" y="9"/>
                    <a:pt x="10" y="10"/>
                    <a:pt x="10" y="10"/>
                  </a:cubicBezTo>
                  <a:cubicBezTo>
                    <a:pt x="13" y="15"/>
                    <a:pt x="13" y="15"/>
                    <a:pt x="13" y="15"/>
                  </a:cubicBezTo>
                  <a:cubicBezTo>
                    <a:pt x="11" y="15"/>
                    <a:pt x="11" y="15"/>
                    <a:pt x="11" y="15"/>
                  </a:cubicBezTo>
                  <a:cubicBezTo>
                    <a:pt x="9" y="11"/>
                    <a:pt x="9" y="11"/>
                    <a:pt x="9" y="11"/>
                  </a:cubicBezTo>
                  <a:cubicBezTo>
                    <a:pt x="8" y="11"/>
                    <a:pt x="8" y="10"/>
                    <a:pt x="7" y="9"/>
                  </a:cubicBezTo>
                  <a:cubicBezTo>
                    <a:pt x="7" y="9"/>
                    <a:pt x="6" y="9"/>
                    <a:pt x="6" y="8"/>
                  </a:cubicBezTo>
                  <a:cubicBezTo>
                    <a:pt x="6" y="8"/>
                    <a:pt x="6" y="8"/>
                    <a:pt x="5" y="8"/>
                  </a:cubicBezTo>
                  <a:cubicBezTo>
                    <a:pt x="5" y="8"/>
                    <a:pt x="5" y="8"/>
                    <a:pt x="4" y="8"/>
                  </a:cubicBezTo>
                  <a:cubicBezTo>
                    <a:pt x="2" y="8"/>
                    <a:pt x="2" y="8"/>
                    <a:pt x="2" y="8"/>
                  </a:cubicBezTo>
                  <a:cubicBezTo>
                    <a:pt x="2" y="15"/>
                    <a:pt x="2" y="15"/>
                    <a:pt x="2" y="15"/>
                  </a:cubicBezTo>
                  <a:lnTo>
                    <a:pt x="0" y="15"/>
                  </a:lnTo>
                  <a:close/>
                  <a:moveTo>
                    <a:pt x="2" y="6"/>
                  </a:moveTo>
                  <a:cubicBezTo>
                    <a:pt x="6" y="6"/>
                    <a:pt x="6" y="6"/>
                    <a:pt x="6" y="6"/>
                  </a:cubicBezTo>
                  <a:cubicBezTo>
                    <a:pt x="7" y="6"/>
                    <a:pt x="8" y="6"/>
                    <a:pt x="8" y="6"/>
                  </a:cubicBezTo>
                  <a:cubicBezTo>
                    <a:pt x="9" y="6"/>
                    <a:pt x="9" y="5"/>
                    <a:pt x="9" y="5"/>
                  </a:cubicBezTo>
                  <a:cubicBezTo>
                    <a:pt x="10" y="5"/>
                    <a:pt x="10" y="4"/>
                    <a:pt x="10" y="4"/>
                  </a:cubicBezTo>
                  <a:cubicBezTo>
                    <a:pt x="10" y="3"/>
                    <a:pt x="10" y="2"/>
                    <a:pt x="9" y="2"/>
                  </a:cubicBezTo>
                  <a:cubicBezTo>
                    <a:pt x="9" y="1"/>
                    <a:pt x="8" y="1"/>
                    <a:pt x="7" y="1"/>
                  </a:cubicBezTo>
                  <a:cubicBezTo>
                    <a:pt x="2" y="1"/>
                    <a:pt x="2" y="1"/>
                    <a:pt x="2" y="1"/>
                  </a:cubicBezTo>
                  <a:lnTo>
                    <a:pt x="2" y="6"/>
                  </a:ln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Freeform 42"/>
            <p:cNvSpPr>
              <a:spLocks noEditPoints="1"/>
            </p:cNvSpPr>
            <p:nvPr/>
          </p:nvSpPr>
          <p:spPr bwMode="auto">
            <a:xfrm>
              <a:off x="6308726" y="3436938"/>
              <a:ext cx="85725" cy="85725"/>
            </a:xfrm>
            <a:custGeom>
              <a:avLst/>
              <a:gdLst>
                <a:gd name="T0" fmla="*/ 2 w 26"/>
                <a:gd name="T1" fmla="*/ 13 h 26"/>
                <a:gd name="T2" fmla="*/ 13 w 26"/>
                <a:gd name="T3" fmla="*/ 2 h 26"/>
                <a:gd name="T4" fmla="*/ 24 w 26"/>
                <a:gd name="T5" fmla="*/ 13 h 26"/>
                <a:gd name="T6" fmla="*/ 13 w 26"/>
                <a:gd name="T7" fmla="*/ 24 h 26"/>
                <a:gd name="T8" fmla="*/ 2 w 26"/>
                <a:gd name="T9" fmla="*/ 13 h 26"/>
                <a:gd name="T10" fmla="*/ 13 w 26"/>
                <a:gd name="T11" fmla="*/ 26 h 26"/>
                <a:gd name="T12" fmla="*/ 26 w 26"/>
                <a:gd name="T13" fmla="*/ 13 h 26"/>
                <a:gd name="T14" fmla="*/ 13 w 26"/>
                <a:gd name="T15" fmla="*/ 0 h 26"/>
                <a:gd name="T16" fmla="*/ 0 w 26"/>
                <a:gd name="T17" fmla="*/ 13 h 26"/>
                <a:gd name="T18" fmla="*/ 13 w 26"/>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2" y="13"/>
                  </a:moveTo>
                  <a:cubicBezTo>
                    <a:pt x="2" y="7"/>
                    <a:pt x="7" y="2"/>
                    <a:pt x="13" y="2"/>
                  </a:cubicBezTo>
                  <a:cubicBezTo>
                    <a:pt x="19" y="2"/>
                    <a:pt x="24" y="7"/>
                    <a:pt x="24" y="13"/>
                  </a:cubicBezTo>
                  <a:cubicBezTo>
                    <a:pt x="24" y="19"/>
                    <a:pt x="19" y="24"/>
                    <a:pt x="13" y="24"/>
                  </a:cubicBezTo>
                  <a:cubicBezTo>
                    <a:pt x="7" y="24"/>
                    <a:pt x="2" y="19"/>
                    <a:pt x="2" y="13"/>
                  </a:cubicBezTo>
                  <a:close/>
                  <a:moveTo>
                    <a:pt x="13" y="26"/>
                  </a:moveTo>
                  <a:cubicBezTo>
                    <a:pt x="20" y="26"/>
                    <a:pt x="26" y="20"/>
                    <a:pt x="26" y="13"/>
                  </a:cubicBezTo>
                  <a:cubicBezTo>
                    <a:pt x="26" y="6"/>
                    <a:pt x="20" y="0"/>
                    <a:pt x="13" y="0"/>
                  </a:cubicBezTo>
                  <a:cubicBezTo>
                    <a:pt x="6" y="0"/>
                    <a:pt x="0" y="6"/>
                    <a:pt x="0" y="13"/>
                  </a:cubicBezTo>
                  <a:cubicBezTo>
                    <a:pt x="0" y="20"/>
                    <a:pt x="6" y="26"/>
                    <a:pt x="13" y="26"/>
                  </a:cubicBezTo>
                  <a:close/>
                </a:path>
              </a:pathLst>
            </a:custGeom>
            <a:solidFill>
              <a:srgbClr val="ED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212" name="图片 211" descr="WKBE344@XEODZF56L7[5$_R"/>
          <p:cNvPicPr>
            <a:picLocks noChangeAspect="1"/>
          </p:cNvPicPr>
          <p:nvPr/>
        </p:nvPicPr>
        <p:blipFill>
          <a:blip r:embed="rId3" cstate="email">
            <a:clrChange>
              <a:clrFrom>
                <a:srgbClr val="FFFFFF"/>
              </a:clrFrom>
              <a:clrTo>
                <a:srgbClr val="FFFFFF">
                  <a:alpha val="0"/>
                </a:srgbClr>
              </a:clrTo>
            </a:clrChange>
          </a:blip>
          <a:stretch>
            <a:fillRect/>
          </a:stretch>
        </p:blipFill>
        <p:spPr>
          <a:xfrm>
            <a:off x="2244581" y="2931001"/>
            <a:ext cx="1278645" cy="436752"/>
          </a:xfrm>
          <a:prstGeom prst="rect">
            <a:avLst/>
          </a:prstGeom>
        </p:spPr>
      </p:pic>
      <p:pic>
        <p:nvPicPr>
          <p:cNvPr id="211" name="图片 210" descr="MX@XF)60~J(AMLUJPF9_H4V"/>
          <p:cNvPicPr>
            <a:picLocks noChangeAspect="1"/>
          </p:cNvPicPr>
          <p:nvPr/>
        </p:nvPicPr>
        <p:blipFill>
          <a:blip r:embed="rId4" cstate="email">
            <a:extLst>
              <a:ext uri="{BEBA8EAE-BF5A-486C-A8C5-ECC9F3942E4B}">
                <a14:imgProps xmlns:a14="http://schemas.microsoft.com/office/drawing/2010/main">
                  <a14:imgLayer r:embed="rId5">
                    <a14:imgEffect>
                      <a14:backgroundRemoval t="9746" b="89831" l="4545" r="89827">
                        <a14:foregroundMark x1="85714" y1="40254" x2="85714" y2="40254"/>
                        <a14:foregroundMark x1="85281" y1="55508" x2="85281" y2="55508"/>
                        <a14:foregroundMark x1="79004" y1="58051" x2="79004" y2="58051"/>
                        <a14:foregroundMark x1="74675" y1="50847" x2="74675" y2="50847"/>
                        <a14:foregroundMark x1="64935" y1="50847" x2="64935" y2="50847"/>
                        <a14:foregroundMark x1="58658" y1="51695" x2="58658" y2="51695"/>
                        <a14:foregroundMark x1="59091" y1="60169" x2="59091" y2="60169"/>
                      </a14:backgroundRemoval>
                    </a14:imgEffect>
                  </a14:imgLayer>
                </a14:imgProps>
              </a:ext>
            </a:extLst>
          </a:blip>
          <a:stretch>
            <a:fillRect/>
          </a:stretch>
        </p:blipFill>
        <p:spPr>
          <a:xfrm>
            <a:off x="5380880" y="3834208"/>
            <a:ext cx="1518436" cy="775743"/>
          </a:xfrm>
          <a:prstGeom prst="rect">
            <a:avLst/>
          </a:prstGeom>
        </p:spPr>
      </p:pic>
      <p:grpSp>
        <p:nvGrpSpPr>
          <p:cNvPr id="213" name="组合 212"/>
          <p:cNvGrpSpPr/>
          <p:nvPr/>
        </p:nvGrpSpPr>
        <p:grpSpPr>
          <a:xfrm>
            <a:off x="4357971" y="2948743"/>
            <a:ext cx="1389545" cy="434657"/>
            <a:chOff x="9881615" y="1661160"/>
            <a:chExt cx="2436014" cy="761999"/>
          </a:xfrm>
        </p:grpSpPr>
        <p:pic>
          <p:nvPicPr>
            <p:cNvPr id="214" name="图片 213"/>
            <p:cNvPicPr>
              <a:picLocks noChangeAspect="1"/>
            </p:cNvPicPr>
            <p:nvPr/>
          </p:nvPicPr>
          <p:blipFill rotWithShape="1">
            <a:blip r:embed="rId6" cstate="email"/>
            <a:srcRect b="-6796"/>
            <a:stretch>
              <a:fillRect/>
            </a:stretch>
          </p:blipFill>
          <p:spPr>
            <a:xfrm>
              <a:off x="9881615" y="1752600"/>
              <a:ext cx="664466" cy="670559"/>
            </a:xfrm>
            <a:prstGeom prst="rect">
              <a:avLst/>
            </a:prstGeom>
          </p:spPr>
        </p:pic>
        <p:pic>
          <p:nvPicPr>
            <p:cNvPr id="215" name="图片 214"/>
            <p:cNvPicPr>
              <a:picLocks noChangeAspect="1"/>
            </p:cNvPicPr>
            <p:nvPr/>
          </p:nvPicPr>
          <p:blipFill rotWithShape="1">
            <a:blip r:embed="rId7" cstate="email"/>
            <a:srcRect t="-16990" b="-1"/>
            <a:stretch>
              <a:fillRect/>
            </a:stretch>
          </p:blipFill>
          <p:spPr>
            <a:xfrm>
              <a:off x="10591800" y="1661160"/>
              <a:ext cx="1725829" cy="734569"/>
            </a:xfrm>
            <a:prstGeom prst="rect">
              <a:avLst/>
            </a:prstGeom>
          </p:spPr>
        </p:pic>
      </p:grpSp>
      <p:pic>
        <p:nvPicPr>
          <p:cNvPr id="216" name="图片 215" descr="MAH61{[IQ9J@{72XIKV3GI4"/>
          <p:cNvPicPr>
            <a:picLocks noChangeAspect="1"/>
          </p:cNvPicPr>
          <p:nvPr/>
        </p:nvPicPr>
        <p:blipFill>
          <a:blip r:embed="rId8" cstate="email">
            <a:clrChange>
              <a:clrFrom>
                <a:srgbClr val="FFFFFF"/>
              </a:clrFrom>
              <a:clrTo>
                <a:srgbClr val="FFFFFF">
                  <a:alpha val="0"/>
                </a:srgbClr>
              </a:clrTo>
            </a:clrChange>
          </a:blip>
          <a:stretch>
            <a:fillRect/>
          </a:stretch>
        </p:blipFill>
        <p:spPr>
          <a:xfrm>
            <a:off x="3205297" y="3946010"/>
            <a:ext cx="1583327" cy="490598"/>
          </a:xfrm>
          <a:prstGeom prst="rect">
            <a:avLst/>
          </a:prstGeom>
        </p:spPr>
      </p:pic>
      <p:pic>
        <p:nvPicPr>
          <p:cNvPr id="217" name="图片 216" descr="WP[74}FB48CH%_[5~)R]M84"/>
          <p:cNvPicPr>
            <a:picLocks noChangeAspect="1"/>
          </p:cNvPicPr>
          <p:nvPr/>
        </p:nvPicPr>
        <p:blipFill rotWithShape="1">
          <a:blip r:embed="rId9">
            <a:extLst>
              <a:ext uri="{BEBA8EAE-BF5A-486C-A8C5-ECC9F3942E4B}">
                <a14:imgProps xmlns:a14="http://schemas.microsoft.com/office/drawing/2010/main">
                  <a14:imgLayer r:embed="rId10">
                    <a14:imgEffect>
                      <a14:backgroundRemoval t="8057" b="85308" l="9665" r="89963">
                        <a14:backgroundMark x1="84758" y1="37915" x2="84758" y2="37915"/>
                        <a14:backgroundMark x1="82528" y1="31280" x2="82528" y2="31280"/>
                        <a14:backgroundMark x1="48699" y1="33175" x2="48699" y2="33175"/>
                        <a14:backgroundMark x1="56877" y1="47393" x2="56877" y2="47393"/>
                        <a14:backgroundMark x1="77695" y1="47393" x2="77695" y2="47393"/>
                        <a14:backgroundMark x1="34572" y1="45972" x2="34572" y2="45972"/>
                      </a14:backgroundRemoval>
                    </a14:imgEffect>
                  </a14:imgLayer>
                </a14:imgProps>
              </a:ext>
            </a:extLst>
          </a:blip>
          <a:srcRect b="14710"/>
          <a:stretch>
            <a:fillRect/>
          </a:stretch>
        </p:blipFill>
        <p:spPr>
          <a:xfrm>
            <a:off x="7737446" y="3852199"/>
            <a:ext cx="1094411" cy="732771"/>
          </a:xfrm>
          <a:prstGeom prst="rect">
            <a:avLst/>
          </a:prstGeom>
        </p:spPr>
      </p:pic>
      <p:pic>
        <p:nvPicPr>
          <p:cNvPr id="218" name="图片 217" descr="HSC_`UEE~S{S%}AWB}XTE_2"/>
          <p:cNvPicPr>
            <a:picLocks noChangeAspect="1"/>
          </p:cNvPicPr>
          <p:nvPr/>
        </p:nvPicPr>
        <p:blipFill>
          <a:blip r:embed="rId11" cstate="email">
            <a:clrChange>
              <a:clrFrom>
                <a:srgbClr val="FFFFFF"/>
              </a:clrFrom>
              <a:clrTo>
                <a:srgbClr val="FFFFFF">
                  <a:alpha val="0"/>
                </a:srgbClr>
              </a:clrTo>
            </a:clrChange>
          </a:blip>
          <a:stretch>
            <a:fillRect/>
          </a:stretch>
        </p:blipFill>
        <p:spPr>
          <a:xfrm>
            <a:off x="9639604" y="3958057"/>
            <a:ext cx="1552131" cy="521055"/>
          </a:xfrm>
          <a:prstGeom prst="rect">
            <a:avLst/>
          </a:prstGeom>
        </p:spPr>
      </p:pic>
      <p:pic>
        <p:nvPicPr>
          <p:cNvPr id="220" name="Picture 2" descr="PADTEC 的图像结果"/>
          <p:cNvPicPr>
            <a:picLocks noChangeAspect="1" noChangeArrowheads="1"/>
          </p:cNvPicPr>
          <p:nvPr/>
        </p:nvPicPr>
        <p:blipFill>
          <a:blip r:embed="rId12" cstate="screen"/>
          <a:srcRect/>
          <a:stretch>
            <a:fillRect/>
          </a:stretch>
        </p:blipFill>
        <p:spPr bwMode="auto">
          <a:xfrm>
            <a:off x="4508028" y="5116287"/>
            <a:ext cx="1199432" cy="285466"/>
          </a:xfrm>
          <a:prstGeom prst="rect">
            <a:avLst/>
          </a:prstGeom>
          <a:noFill/>
          <a:ln w="9525">
            <a:noFill/>
            <a:miter lim="800000"/>
            <a:headEnd/>
            <a:tailEnd/>
          </a:ln>
        </p:spPr>
      </p:pic>
      <p:pic>
        <p:nvPicPr>
          <p:cNvPr id="221" name="图片 15"/>
          <p:cNvPicPr>
            <a:picLocks noChangeAspect="1"/>
          </p:cNvPicPr>
          <p:nvPr/>
        </p:nvPicPr>
        <p:blipFill>
          <a:blip r:embed="rId13" cstate="screen"/>
          <a:srcRect/>
          <a:stretch>
            <a:fillRect/>
          </a:stretch>
        </p:blipFill>
        <p:spPr bwMode="auto">
          <a:xfrm>
            <a:off x="6578312" y="5120819"/>
            <a:ext cx="1291979" cy="276403"/>
          </a:xfrm>
          <a:prstGeom prst="rect">
            <a:avLst/>
          </a:prstGeom>
          <a:noFill/>
          <a:ln w="9525">
            <a:noFill/>
            <a:miter lim="800000"/>
            <a:headEnd/>
            <a:tailEnd/>
          </a:ln>
        </p:spPr>
      </p:pic>
      <p:pic>
        <p:nvPicPr>
          <p:cNvPr id="223" name="图片 12"/>
          <p:cNvPicPr>
            <a:picLocks noChangeAspect="1"/>
          </p:cNvPicPr>
          <p:nvPr/>
        </p:nvPicPr>
        <p:blipFill>
          <a:blip r:embed="rId14" cstate="screen"/>
          <a:srcRect/>
          <a:stretch>
            <a:fillRect/>
          </a:stretch>
        </p:blipFill>
        <p:spPr bwMode="auto">
          <a:xfrm>
            <a:off x="8552426" y="5048128"/>
            <a:ext cx="1483917" cy="421785"/>
          </a:xfrm>
          <a:prstGeom prst="rect">
            <a:avLst/>
          </a:prstGeom>
          <a:noFill/>
          <a:ln w="9525">
            <a:noFill/>
            <a:miter lim="800000"/>
            <a:headEnd/>
            <a:tailEnd/>
          </a:ln>
        </p:spPr>
      </p:pic>
      <p:pic>
        <p:nvPicPr>
          <p:cNvPr id="224" name="图片 223"/>
          <p:cNvPicPr>
            <a:picLocks noChangeAspect="1"/>
          </p:cNvPicPr>
          <p:nvPr/>
        </p:nvPicPr>
        <p:blipFill>
          <a:blip r:embed="rId15" cstate="screen"/>
          <a:stretch>
            <a:fillRect/>
          </a:stretch>
        </p:blipFill>
        <p:spPr>
          <a:xfrm>
            <a:off x="2186588" y="5048700"/>
            <a:ext cx="1355780" cy="420641"/>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zh-CN" sz="2475" dirty="0"/>
              <a:t>世界客户分布</a:t>
            </a:r>
            <a:endParaRPr lang="zh-CN" altLang="zh-CN" dirty="0" smtClean="0">
              <a:effectLst/>
            </a:endParaRPr>
          </a:p>
        </p:txBody>
      </p:sp>
      <p:sp>
        <p:nvSpPr>
          <p:cNvPr id="4" name="任意多边形 16656"/>
          <p:cNvSpPr/>
          <p:nvPr/>
        </p:nvSpPr>
        <p:spPr>
          <a:xfrm>
            <a:off x="5539556" y="2931230"/>
            <a:ext cx="119571" cy="178492"/>
          </a:xfrm>
          <a:custGeom>
            <a:avLst/>
            <a:gdLst/>
            <a:ahLst/>
            <a:cxnLst/>
            <a:rect l="0" t="0" r="0" b="0"/>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 name="任意多边形 16657"/>
          <p:cNvSpPr/>
          <p:nvPr/>
        </p:nvSpPr>
        <p:spPr>
          <a:xfrm>
            <a:off x="7262085" y="1473839"/>
            <a:ext cx="476554" cy="608257"/>
          </a:xfrm>
          <a:custGeom>
            <a:avLst/>
            <a:gdLst/>
            <a:ahLst/>
            <a:cxnLst/>
            <a:rect l="0" t="0" r="0" b="0"/>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16658"/>
          <p:cNvSpPr/>
          <p:nvPr/>
        </p:nvSpPr>
        <p:spPr>
          <a:xfrm>
            <a:off x="6979618" y="5052333"/>
            <a:ext cx="181958" cy="377778"/>
          </a:xfrm>
          <a:custGeom>
            <a:avLst/>
            <a:gdLst/>
            <a:ahLst/>
            <a:cxnLst/>
            <a:rect l="0" t="0" r="0" b="0"/>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任意多边形 16659"/>
          <p:cNvSpPr/>
          <p:nvPr/>
        </p:nvSpPr>
        <p:spPr>
          <a:xfrm>
            <a:off x="7972586" y="4477001"/>
            <a:ext cx="62385" cy="74516"/>
          </a:xfrm>
          <a:custGeom>
            <a:avLst/>
            <a:gdLst/>
            <a:ahLst/>
            <a:cxnLst/>
            <a:rect l="0" t="0" r="0" b="0"/>
            <a:pathLst>
              <a:path w="42" h="54">
                <a:moveTo>
                  <a:pt x="6" y="0"/>
                </a:moveTo>
                <a:lnTo>
                  <a:pt x="0" y="24"/>
                </a:lnTo>
                <a:lnTo>
                  <a:pt x="6" y="54"/>
                </a:lnTo>
                <a:lnTo>
                  <a:pt x="30" y="54"/>
                </a:lnTo>
                <a:lnTo>
                  <a:pt x="42" y="30"/>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任意多边形 16660"/>
          <p:cNvSpPr/>
          <p:nvPr/>
        </p:nvSpPr>
        <p:spPr>
          <a:xfrm>
            <a:off x="8762801" y="4168540"/>
            <a:ext cx="58920" cy="58920"/>
          </a:xfrm>
          <a:custGeom>
            <a:avLst/>
            <a:gdLst/>
            <a:ahLst/>
            <a:cxnLst/>
            <a:rect l="0" t="0" r="0" b="0"/>
            <a:pathLst>
              <a:path w="42" h="42">
                <a:moveTo>
                  <a:pt x="0" y="30"/>
                </a:moveTo>
                <a:lnTo>
                  <a:pt x="12" y="12"/>
                </a:lnTo>
                <a:lnTo>
                  <a:pt x="30" y="0"/>
                </a:lnTo>
                <a:lnTo>
                  <a:pt x="42" y="12"/>
                </a:lnTo>
                <a:lnTo>
                  <a:pt x="30" y="30"/>
                </a:lnTo>
                <a:lnTo>
                  <a:pt x="12" y="42"/>
                </a:lnTo>
                <a:lnTo>
                  <a:pt x="0"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661"/>
          <p:cNvSpPr/>
          <p:nvPr/>
        </p:nvSpPr>
        <p:spPr>
          <a:xfrm>
            <a:off x="9079926" y="4022974"/>
            <a:ext cx="34659" cy="102243"/>
          </a:xfrm>
          <a:custGeom>
            <a:avLst/>
            <a:gdLst/>
            <a:ahLst/>
            <a:cxnLst/>
            <a:rect l="0" t="0" r="0" b="0"/>
            <a:pathLst>
              <a:path w="24" h="72">
                <a:moveTo>
                  <a:pt x="0" y="42"/>
                </a:moveTo>
                <a:lnTo>
                  <a:pt x="0" y="18"/>
                </a:lnTo>
                <a:lnTo>
                  <a:pt x="24" y="0"/>
                </a:lnTo>
                <a:lnTo>
                  <a:pt x="24" y="24"/>
                </a:lnTo>
                <a:lnTo>
                  <a:pt x="6" y="72"/>
                </a:lnTo>
                <a:lnTo>
                  <a:pt x="0"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任意多边形 16662"/>
          <p:cNvSpPr/>
          <p:nvPr/>
        </p:nvSpPr>
        <p:spPr>
          <a:xfrm>
            <a:off x="9336399" y="3757837"/>
            <a:ext cx="50255" cy="76249"/>
          </a:xfrm>
          <a:custGeom>
            <a:avLst/>
            <a:gdLst/>
            <a:ahLst/>
            <a:cxnLst/>
            <a:rect l="0" t="0" r="0" b="0"/>
            <a:pathLst>
              <a:path w="36" h="54">
                <a:moveTo>
                  <a:pt x="0" y="18"/>
                </a:moveTo>
                <a:lnTo>
                  <a:pt x="6" y="36"/>
                </a:lnTo>
                <a:lnTo>
                  <a:pt x="12" y="54"/>
                </a:lnTo>
                <a:lnTo>
                  <a:pt x="30" y="42"/>
                </a:lnTo>
                <a:lnTo>
                  <a:pt x="36" y="18"/>
                </a:lnTo>
                <a:lnTo>
                  <a:pt x="30" y="0"/>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6663"/>
          <p:cNvSpPr/>
          <p:nvPr/>
        </p:nvSpPr>
        <p:spPr>
          <a:xfrm>
            <a:off x="9397052" y="3366195"/>
            <a:ext cx="376045" cy="408971"/>
          </a:xfrm>
          <a:custGeom>
            <a:avLst/>
            <a:gdLst/>
            <a:ahLst/>
            <a:cxnLst/>
            <a:rect l="0" t="0" r="0" b="0"/>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任意多边形 16664"/>
          <p:cNvSpPr/>
          <p:nvPr/>
        </p:nvSpPr>
        <p:spPr>
          <a:xfrm>
            <a:off x="9662189" y="2990150"/>
            <a:ext cx="67585" cy="334455"/>
          </a:xfrm>
          <a:custGeom>
            <a:avLst/>
            <a:gdLst/>
            <a:ahLst/>
            <a:cxnLst/>
            <a:rect l="0" t="0" r="0" b="0"/>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 name="任意多边形 16665"/>
          <p:cNvSpPr/>
          <p:nvPr/>
        </p:nvSpPr>
        <p:spPr>
          <a:xfrm>
            <a:off x="10339765" y="5922262"/>
            <a:ext cx="195820" cy="223548"/>
          </a:xfrm>
          <a:custGeom>
            <a:avLst/>
            <a:gdLst/>
            <a:ahLst/>
            <a:cxnLst/>
            <a:rect l="0" t="0" r="0" b="0"/>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任意多边形 16666"/>
          <p:cNvSpPr/>
          <p:nvPr/>
        </p:nvSpPr>
        <p:spPr>
          <a:xfrm>
            <a:off x="10509591" y="5721243"/>
            <a:ext cx="136901" cy="220082"/>
          </a:xfrm>
          <a:custGeom>
            <a:avLst/>
            <a:gdLst/>
            <a:ahLst/>
            <a:cxnLst/>
            <a:rect l="0" t="0" r="0" b="0"/>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63A1CF"/>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16667"/>
          <p:cNvSpPr/>
          <p:nvPr/>
        </p:nvSpPr>
        <p:spPr>
          <a:xfrm>
            <a:off x="8891037" y="5036737"/>
            <a:ext cx="1079613" cy="819674"/>
          </a:xfrm>
          <a:custGeom>
            <a:avLst/>
            <a:gdLst/>
            <a:ahLst/>
            <a:cxnLst/>
            <a:rect l="0" t="0" r="0" b="0"/>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16668"/>
          <p:cNvSpPr/>
          <p:nvPr/>
        </p:nvSpPr>
        <p:spPr>
          <a:xfrm>
            <a:off x="9738438" y="5904933"/>
            <a:ext cx="95312" cy="129970"/>
          </a:xfrm>
          <a:custGeom>
            <a:avLst/>
            <a:gdLst/>
            <a:ahLst/>
            <a:cxnLst/>
            <a:rect l="0" t="0" r="0" b="0"/>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16669"/>
          <p:cNvSpPr/>
          <p:nvPr/>
        </p:nvSpPr>
        <p:spPr>
          <a:xfrm>
            <a:off x="8428345" y="4586176"/>
            <a:ext cx="263405" cy="289398"/>
          </a:xfrm>
          <a:custGeom>
            <a:avLst/>
            <a:gdLst/>
            <a:ahLst/>
            <a:cxnLst/>
            <a:rect l="0" t="0" r="0" b="0"/>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16670"/>
          <p:cNvSpPr/>
          <p:nvPr/>
        </p:nvSpPr>
        <p:spPr>
          <a:xfrm>
            <a:off x="8788794" y="4534188"/>
            <a:ext cx="247809" cy="289398"/>
          </a:xfrm>
          <a:custGeom>
            <a:avLst/>
            <a:gdLst/>
            <a:ahLst/>
            <a:cxnLst/>
            <a:rect l="0" t="0" r="0" b="0"/>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16671"/>
          <p:cNvSpPr/>
          <p:nvPr/>
        </p:nvSpPr>
        <p:spPr>
          <a:xfrm>
            <a:off x="9060864" y="4218795"/>
            <a:ext cx="154230" cy="213149"/>
          </a:xfrm>
          <a:custGeom>
            <a:avLst/>
            <a:gdLst/>
            <a:ahLst/>
            <a:cxnLst/>
            <a:rect l="0" t="0" r="0" b="0"/>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16672"/>
          <p:cNvSpPr/>
          <p:nvPr/>
        </p:nvSpPr>
        <p:spPr>
          <a:xfrm>
            <a:off x="9123250" y="4466603"/>
            <a:ext cx="126503" cy="100510"/>
          </a:xfrm>
          <a:custGeom>
            <a:avLst/>
            <a:gdLst/>
            <a:ahLst/>
            <a:cxnLst/>
            <a:rect l="0" t="0" r="0" b="0"/>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16673"/>
          <p:cNvSpPr/>
          <p:nvPr/>
        </p:nvSpPr>
        <p:spPr>
          <a:xfrm>
            <a:off x="9036603" y="4686686"/>
            <a:ext cx="154230" cy="188889"/>
          </a:xfrm>
          <a:custGeom>
            <a:avLst/>
            <a:gdLst/>
            <a:ahLst/>
            <a:cxnLst/>
            <a:rect l="0" t="0" r="0" b="0"/>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16674"/>
          <p:cNvSpPr/>
          <p:nvPr/>
        </p:nvSpPr>
        <p:spPr>
          <a:xfrm>
            <a:off x="8686552" y="4901569"/>
            <a:ext cx="289398" cy="65851"/>
          </a:xfrm>
          <a:custGeom>
            <a:avLst/>
            <a:gdLst/>
            <a:ahLst/>
            <a:cxnLst/>
            <a:rect l="0" t="0" r="0" b="0"/>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16675"/>
          <p:cNvSpPr/>
          <p:nvPr/>
        </p:nvSpPr>
        <p:spPr>
          <a:xfrm>
            <a:off x="4094294" y="3114920"/>
            <a:ext cx="173293" cy="195821"/>
          </a:xfrm>
          <a:custGeom>
            <a:avLst/>
            <a:gdLst/>
            <a:ahLst/>
            <a:cxnLst/>
            <a:rect l="0" t="0" r="0" b="0"/>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16676"/>
          <p:cNvSpPr/>
          <p:nvPr/>
        </p:nvSpPr>
        <p:spPr>
          <a:xfrm>
            <a:off x="3382060" y="4104422"/>
            <a:ext cx="301529" cy="84913"/>
          </a:xfrm>
          <a:custGeom>
            <a:avLst/>
            <a:gdLst/>
            <a:ahLst/>
            <a:cxnLst/>
            <a:rect l="0" t="0" r="0" b="0"/>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16677"/>
          <p:cNvSpPr/>
          <p:nvPr/>
        </p:nvSpPr>
        <p:spPr>
          <a:xfrm>
            <a:off x="3683590" y="4198000"/>
            <a:ext cx="187156" cy="51988"/>
          </a:xfrm>
          <a:custGeom>
            <a:avLst/>
            <a:gdLst/>
            <a:ahLst/>
            <a:cxnLst/>
            <a:rect l="0" t="0" r="0" b="0"/>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16678"/>
          <p:cNvSpPr/>
          <p:nvPr/>
        </p:nvSpPr>
        <p:spPr>
          <a:xfrm>
            <a:off x="6132217" y="3607072"/>
            <a:ext cx="84913" cy="50255"/>
          </a:xfrm>
          <a:custGeom>
            <a:avLst/>
            <a:gdLst/>
            <a:ahLst/>
            <a:cxnLst/>
            <a:rect l="0" t="0" r="0" b="0"/>
            <a:pathLst>
              <a:path w="60" h="36">
                <a:moveTo>
                  <a:pt x="0" y="12"/>
                </a:moveTo>
                <a:lnTo>
                  <a:pt x="36" y="0"/>
                </a:lnTo>
                <a:lnTo>
                  <a:pt x="60" y="6"/>
                </a:lnTo>
                <a:lnTo>
                  <a:pt x="60" y="18"/>
                </a:lnTo>
                <a:lnTo>
                  <a:pt x="54" y="36"/>
                </a:lnTo>
                <a:lnTo>
                  <a:pt x="30" y="24"/>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16679"/>
          <p:cNvSpPr/>
          <p:nvPr/>
        </p:nvSpPr>
        <p:spPr>
          <a:xfrm>
            <a:off x="6036905" y="3511761"/>
            <a:ext cx="34659" cy="67584"/>
          </a:xfrm>
          <a:custGeom>
            <a:avLst/>
            <a:gdLst/>
            <a:ahLst/>
            <a:cxnLst/>
            <a:rect l="0" t="0" r="0" b="0"/>
            <a:pathLst>
              <a:path w="24" h="48">
                <a:moveTo>
                  <a:pt x="0" y="48"/>
                </a:moveTo>
                <a:lnTo>
                  <a:pt x="6" y="6"/>
                </a:lnTo>
                <a:lnTo>
                  <a:pt x="18" y="0"/>
                </a:lnTo>
                <a:lnTo>
                  <a:pt x="24" y="24"/>
                </a:lnTo>
                <a:lnTo>
                  <a:pt x="24" y="48"/>
                </a:lnTo>
                <a:lnTo>
                  <a:pt x="0"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16680"/>
          <p:cNvSpPr/>
          <p:nvPr/>
        </p:nvSpPr>
        <p:spPr>
          <a:xfrm>
            <a:off x="6028241" y="3442444"/>
            <a:ext cx="43323" cy="51988"/>
          </a:xfrm>
          <a:custGeom>
            <a:avLst/>
            <a:gdLst/>
            <a:ahLst/>
            <a:cxnLst/>
            <a:rect l="0" t="0" r="0" b="0"/>
            <a:pathLst>
              <a:path w="30" h="37">
                <a:moveTo>
                  <a:pt x="0" y="12"/>
                </a:moveTo>
                <a:lnTo>
                  <a:pt x="24" y="0"/>
                </a:lnTo>
                <a:lnTo>
                  <a:pt x="30" y="24"/>
                </a:lnTo>
                <a:lnTo>
                  <a:pt x="24" y="37"/>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16681"/>
          <p:cNvSpPr/>
          <p:nvPr/>
        </p:nvSpPr>
        <p:spPr>
          <a:xfrm>
            <a:off x="6920698" y="3648662"/>
            <a:ext cx="43324" cy="8665"/>
          </a:xfrm>
          <a:custGeom>
            <a:avLst/>
            <a:gdLst/>
            <a:ahLst/>
            <a:cxnLst/>
            <a:rect l="0" t="0" r="0" b="0"/>
            <a:pathLst>
              <a:path w="30" h="6">
                <a:moveTo>
                  <a:pt x="24" y="0"/>
                </a:moveTo>
                <a:lnTo>
                  <a:pt x="30" y="0"/>
                </a:lnTo>
                <a:lnTo>
                  <a:pt x="0" y="6"/>
                </a:lnTo>
                <a:lnTo>
                  <a:pt x="24"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6768201" y="3901669"/>
            <a:ext cx="0" cy="3466"/>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16683"/>
          <p:cNvSpPr/>
          <p:nvPr/>
        </p:nvSpPr>
        <p:spPr>
          <a:xfrm>
            <a:off x="6516927" y="3485767"/>
            <a:ext cx="506015" cy="195821"/>
          </a:xfrm>
          <a:custGeom>
            <a:avLst/>
            <a:gdLst/>
            <a:ahLst/>
            <a:cxnLst/>
            <a:rect l="0" t="0" r="0" b="0"/>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2" name="任意多边形 16684"/>
          <p:cNvSpPr/>
          <p:nvPr/>
        </p:nvSpPr>
        <p:spPr>
          <a:xfrm>
            <a:off x="6756071" y="3648662"/>
            <a:ext cx="197554" cy="159429"/>
          </a:xfrm>
          <a:custGeom>
            <a:avLst/>
            <a:gdLst/>
            <a:ahLst/>
            <a:cxnLst/>
            <a:rect l="0" t="0" r="0" b="0"/>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16685"/>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16686"/>
          <p:cNvSpPr/>
          <p:nvPr/>
        </p:nvSpPr>
        <p:spPr>
          <a:xfrm>
            <a:off x="6730076" y="3775166"/>
            <a:ext cx="138634" cy="126503"/>
          </a:xfrm>
          <a:custGeom>
            <a:avLst/>
            <a:gdLst/>
            <a:ahLst/>
            <a:cxnLst/>
            <a:rect l="0" t="0" r="0" b="0"/>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16687"/>
          <p:cNvSpPr/>
          <p:nvPr/>
        </p:nvSpPr>
        <p:spPr>
          <a:xfrm>
            <a:off x="7210098" y="4014310"/>
            <a:ext cx="129969" cy="84913"/>
          </a:xfrm>
          <a:custGeom>
            <a:avLst/>
            <a:gdLst/>
            <a:ahLst/>
            <a:cxnLst/>
            <a:rect l="0" t="0" r="0" b="0"/>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16688"/>
          <p:cNvSpPr/>
          <p:nvPr/>
        </p:nvSpPr>
        <p:spPr>
          <a:xfrm>
            <a:off x="7229159" y="4047235"/>
            <a:ext cx="204485" cy="237412"/>
          </a:xfrm>
          <a:custGeom>
            <a:avLst/>
            <a:gdLst/>
            <a:ahLst/>
            <a:cxnLst/>
            <a:rect l="0" t="0" r="0" b="0"/>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16689"/>
          <p:cNvSpPr/>
          <p:nvPr/>
        </p:nvSpPr>
        <p:spPr>
          <a:xfrm>
            <a:off x="6972686" y="4199733"/>
            <a:ext cx="289399" cy="180224"/>
          </a:xfrm>
          <a:custGeom>
            <a:avLst/>
            <a:gdLst/>
            <a:ahLst/>
            <a:cxnLst/>
            <a:rect l="0" t="0" r="0" b="0"/>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16690"/>
          <p:cNvSpPr/>
          <p:nvPr/>
        </p:nvSpPr>
        <p:spPr>
          <a:xfrm>
            <a:off x="6768201" y="3808091"/>
            <a:ext cx="537207" cy="460959"/>
          </a:xfrm>
          <a:custGeom>
            <a:avLst/>
            <a:gdLst/>
            <a:ahLst/>
            <a:cxnLst/>
            <a:rect l="0" t="0" r="0" b="0"/>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16691"/>
          <p:cNvSpPr/>
          <p:nvPr/>
        </p:nvSpPr>
        <p:spPr>
          <a:xfrm>
            <a:off x="7229159" y="4099223"/>
            <a:ext cx="84914" cy="100510"/>
          </a:xfrm>
          <a:custGeom>
            <a:avLst/>
            <a:gdLst/>
            <a:ahLst/>
            <a:cxnLst/>
            <a:rect l="0" t="0" r="0" b="0"/>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16692"/>
          <p:cNvSpPr/>
          <p:nvPr/>
        </p:nvSpPr>
        <p:spPr>
          <a:xfrm>
            <a:off x="6860046" y="3638264"/>
            <a:ext cx="272069" cy="273802"/>
          </a:xfrm>
          <a:custGeom>
            <a:avLst/>
            <a:gdLst/>
            <a:ahLst/>
            <a:cxnLst/>
            <a:rect l="0" t="0" r="0" b="0"/>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1" name="任意多边形 16693"/>
          <p:cNvSpPr/>
          <p:nvPr/>
        </p:nvSpPr>
        <p:spPr>
          <a:xfrm>
            <a:off x="7016010" y="3563749"/>
            <a:ext cx="512947" cy="466157"/>
          </a:xfrm>
          <a:custGeom>
            <a:avLst/>
            <a:gdLst/>
            <a:ahLst/>
            <a:cxnLst/>
            <a:rect l="0" t="0" r="0" b="0"/>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2" name="任意多边形 16694"/>
          <p:cNvSpPr/>
          <p:nvPr/>
        </p:nvSpPr>
        <p:spPr>
          <a:xfrm>
            <a:off x="7468303" y="3657327"/>
            <a:ext cx="445363" cy="415903"/>
          </a:xfrm>
          <a:custGeom>
            <a:avLst/>
            <a:gdLst/>
            <a:ahLst/>
            <a:cxnLst/>
            <a:rect l="0" t="0" r="0" b="0"/>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16695"/>
          <p:cNvSpPr/>
          <p:nvPr/>
        </p:nvSpPr>
        <p:spPr>
          <a:xfrm>
            <a:off x="7655459" y="3698917"/>
            <a:ext cx="790215" cy="811010"/>
          </a:xfrm>
          <a:custGeom>
            <a:avLst/>
            <a:gdLst/>
            <a:ahLst/>
            <a:cxnLst/>
            <a:rect l="0" t="0" r="0" b="0"/>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16696"/>
          <p:cNvSpPr/>
          <p:nvPr/>
        </p:nvSpPr>
        <p:spPr>
          <a:xfrm>
            <a:off x="7452707" y="3607072"/>
            <a:ext cx="393374" cy="287666"/>
          </a:xfrm>
          <a:custGeom>
            <a:avLst/>
            <a:gdLst/>
            <a:ahLst/>
            <a:cxnLst/>
            <a:rect l="0" t="0" r="0" b="0"/>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16697"/>
          <p:cNvSpPr/>
          <p:nvPr/>
        </p:nvSpPr>
        <p:spPr>
          <a:xfrm>
            <a:off x="8187469" y="4003912"/>
            <a:ext cx="129969" cy="110907"/>
          </a:xfrm>
          <a:custGeom>
            <a:avLst/>
            <a:gdLst/>
            <a:ahLst/>
            <a:cxnLst/>
            <a:rect l="0" t="0" r="0" b="0"/>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16698"/>
          <p:cNvSpPr/>
          <p:nvPr/>
        </p:nvSpPr>
        <p:spPr>
          <a:xfrm>
            <a:off x="6369627" y="2880976"/>
            <a:ext cx="173293" cy="117839"/>
          </a:xfrm>
          <a:custGeom>
            <a:avLst/>
            <a:gdLst/>
            <a:ahLst/>
            <a:cxnLst/>
            <a:rect l="0" t="0" r="0" b="0"/>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16699"/>
          <p:cNvSpPr/>
          <p:nvPr/>
        </p:nvSpPr>
        <p:spPr>
          <a:xfrm>
            <a:off x="6445876" y="2718080"/>
            <a:ext cx="129970" cy="110907"/>
          </a:xfrm>
          <a:custGeom>
            <a:avLst/>
            <a:gdLst/>
            <a:ahLst/>
            <a:cxnLst/>
            <a:rect l="0" t="0" r="0" b="0"/>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16700"/>
          <p:cNvSpPr/>
          <p:nvPr/>
        </p:nvSpPr>
        <p:spPr>
          <a:xfrm>
            <a:off x="6440678" y="2889640"/>
            <a:ext cx="254740" cy="230480"/>
          </a:xfrm>
          <a:custGeom>
            <a:avLst/>
            <a:gdLst/>
            <a:ahLst/>
            <a:cxnLst/>
            <a:rect l="0" t="0" r="0" b="0"/>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16701"/>
          <p:cNvSpPr/>
          <p:nvPr/>
        </p:nvSpPr>
        <p:spPr>
          <a:xfrm>
            <a:off x="6378293" y="2796062"/>
            <a:ext cx="207951" cy="117839"/>
          </a:xfrm>
          <a:custGeom>
            <a:avLst/>
            <a:gdLst/>
            <a:ahLst/>
            <a:cxnLst/>
            <a:rect l="0" t="0" r="0" b="0"/>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16702"/>
          <p:cNvSpPr/>
          <p:nvPr/>
        </p:nvSpPr>
        <p:spPr>
          <a:xfrm>
            <a:off x="5393990" y="4379957"/>
            <a:ext cx="206218" cy="154231"/>
          </a:xfrm>
          <a:custGeom>
            <a:avLst/>
            <a:gdLst/>
            <a:ahLst/>
            <a:cxnLst/>
            <a:rect l="0" t="0" r="0" b="0"/>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16703"/>
          <p:cNvSpPr/>
          <p:nvPr/>
        </p:nvSpPr>
        <p:spPr>
          <a:xfrm>
            <a:off x="5343734" y="4269050"/>
            <a:ext cx="161163" cy="121305"/>
          </a:xfrm>
          <a:custGeom>
            <a:avLst/>
            <a:gdLst/>
            <a:ahLst/>
            <a:cxnLst/>
            <a:rect l="0" t="0" r="0" b="0"/>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16704"/>
          <p:cNvSpPr/>
          <p:nvPr/>
        </p:nvSpPr>
        <p:spPr>
          <a:xfrm>
            <a:off x="5352399" y="3972720"/>
            <a:ext cx="325790" cy="348318"/>
          </a:xfrm>
          <a:custGeom>
            <a:avLst/>
            <a:gdLst/>
            <a:ahLst/>
            <a:cxnLst/>
            <a:rect l="0" t="0" r="0" b="0"/>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16705"/>
          <p:cNvSpPr/>
          <p:nvPr/>
        </p:nvSpPr>
        <p:spPr>
          <a:xfrm>
            <a:off x="6473603" y="3827154"/>
            <a:ext cx="308461" cy="298063"/>
          </a:xfrm>
          <a:custGeom>
            <a:avLst/>
            <a:gdLst/>
            <a:ahLst/>
            <a:cxnLst/>
            <a:rect l="0" t="0" r="0" b="0"/>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16706"/>
          <p:cNvSpPr/>
          <p:nvPr/>
        </p:nvSpPr>
        <p:spPr>
          <a:xfrm>
            <a:off x="6052502" y="3775166"/>
            <a:ext cx="447095" cy="424567"/>
          </a:xfrm>
          <a:custGeom>
            <a:avLst/>
            <a:gdLst/>
            <a:ahLst/>
            <a:cxnLst/>
            <a:rect l="0" t="0" r="0" b="0"/>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16707"/>
          <p:cNvSpPr/>
          <p:nvPr/>
        </p:nvSpPr>
        <p:spPr>
          <a:xfrm>
            <a:off x="6009178" y="3648662"/>
            <a:ext cx="112641" cy="211417"/>
          </a:xfrm>
          <a:custGeom>
            <a:avLst/>
            <a:gdLst/>
            <a:ahLst/>
            <a:cxnLst/>
            <a:rect l="0" t="0" r="0" b="0"/>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16708"/>
          <p:cNvSpPr/>
          <p:nvPr/>
        </p:nvSpPr>
        <p:spPr>
          <a:xfrm>
            <a:off x="5456375" y="3698917"/>
            <a:ext cx="324057" cy="247808"/>
          </a:xfrm>
          <a:custGeom>
            <a:avLst/>
            <a:gdLst/>
            <a:ahLst/>
            <a:cxnLst/>
            <a:rect l="0" t="0" r="0" b="0"/>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16709"/>
          <p:cNvSpPr/>
          <p:nvPr/>
        </p:nvSpPr>
        <p:spPr>
          <a:xfrm>
            <a:off x="5359331" y="3946725"/>
            <a:ext cx="223547" cy="194088"/>
          </a:xfrm>
          <a:custGeom>
            <a:avLst/>
            <a:gdLst/>
            <a:ahLst/>
            <a:cxnLst/>
            <a:rect l="0" t="0" r="0" b="0"/>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8" name="任意多边形 16710"/>
          <p:cNvSpPr/>
          <p:nvPr/>
        </p:nvSpPr>
        <p:spPr>
          <a:xfrm>
            <a:off x="5369729" y="4379957"/>
            <a:ext cx="67584" cy="51988"/>
          </a:xfrm>
          <a:custGeom>
            <a:avLst/>
            <a:gdLst/>
            <a:ahLst/>
            <a:cxnLst/>
            <a:rect l="0" t="0" r="0" b="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9" name="任意多边形 16711"/>
          <p:cNvSpPr/>
          <p:nvPr/>
        </p:nvSpPr>
        <p:spPr>
          <a:xfrm>
            <a:off x="6406019" y="4083627"/>
            <a:ext cx="443629" cy="544139"/>
          </a:xfrm>
          <a:custGeom>
            <a:avLst/>
            <a:gdLst/>
            <a:ahLst/>
            <a:cxnLst/>
            <a:rect l="0" t="0" r="0" b="0"/>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0" name="任意多边形 16712"/>
          <p:cNvSpPr/>
          <p:nvPr/>
        </p:nvSpPr>
        <p:spPr>
          <a:xfrm>
            <a:off x="5582878" y="4440610"/>
            <a:ext cx="162895" cy="161162"/>
          </a:xfrm>
          <a:custGeom>
            <a:avLst/>
            <a:gdLst/>
            <a:ahLst/>
            <a:cxnLst/>
            <a:rect l="0" t="0" r="0" b="0"/>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16713"/>
          <p:cNvSpPr/>
          <p:nvPr/>
        </p:nvSpPr>
        <p:spPr>
          <a:xfrm>
            <a:off x="5499698" y="4501262"/>
            <a:ext cx="116107" cy="100510"/>
          </a:xfrm>
          <a:custGeom>
            <a:avLst/>
            <a:gdLst/>
            <a:ahLst/>
            <a:cxnLst/>
            <a:rect l="0" t="0" r="0" b="0"/>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2" name="任意多边形 16714"/>
          <p:cNvSpPr/>
          <p:nvPr/>
        </p:nvSpPr>
        <p:spPr>
          <a:xfrm>
            <a:off x="5445978" y="4466603"/>
            <a:ext cx="86646" cy="76249"/>
          </a:xfrm>
          <a:custGeom>
            <a:avLst/>
            <a:gdLst/>
            <a:ahLst/>
            <a:cxnLst/>
            <a:rect l="0" t="0" r="0" b="0"/>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3" name="矩形 62"/>
          <p:cNvSpPr/>
          <p:nvPr/>
        </p:nvSpPr>
        <p:spPr>
          <a:xfrm>
            <a:off x="5572481" y="3946725"/>
            <a:ext cx="10398" cy="25994"/>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4" name="任意多边形 16716"/>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5" name="任意多边形 16717"/>
          <p:cNvSpPr/>
          <p:nvPr/>
        </p:nvSpPr>
        <p:spPr>
          <a:xfrm>
            <a:off x="5572481" y="3648662"/>
            <a:ext cx="559736" cy="551071"/>
          </a:xfrm>
          <a:custGeom>
            <a:avLst/>
            <a:gdLst/>
            <a:ahLst/>
            <a:cxnLst/>
            <a:rect l="0" t="0" r="0" b="0"/>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6" name="任意多边形 16718"/>
          <p:cNvSpPr/>
          <p:nvPr/>
        </p:nvSpPr>
        <p:spPr>
          <a:xfrm>
            <a:off x="5615804" y="3607072"/>
            <a:ext cx="10398" cy="5199"/>
          </a:xfrm>
          <a:custGeom>
            <a:avLst/>
            <a:gdLst/>
            <a:ahLst/>
            <a:cxnLst/>
            <a:rect l="0" t="0" r="0" b="0"/>
            <a:pathLst>
              <a:path w="6" h="6">
                <a:moveTo>
                  <a:pt x="6" y="0"/>
                </a:moveTo>
                <a:lnTo>
                  <a:pt x="0" y="0"/>
                </a:lnTo>
                <a:lnTo>
                  <a:pt x="0"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7" name="任意多边形 16719"/>
          <p:cNvSpPr/>
          <p:nvPr/>
        </p:nvSpPr>
        <p:spPr>
          <a:xfrm>
            <a:off x="5634866" y="3485767"/>
            <a:ext cx="8665" cy="8665"/>
          </a:xfrm>
          <a:custGeom>
            <a:avLst/>
            <a:gdLst/>
            <a:ahLst/>
            <a:cxnLst/>
            <a:rect l="0" t="0" r="0" b="0"/>
            <a:pathLst>
              <a:path w="6" h="6">
                <a:moveTo>
                  <a:pt x="0" y="0"/>
                </a:moveTo>
                <a:lnTo>
                  <a:pt x="0" y="0"/>
                </a:lnTo>
                <a:lnTo>
                  <a:pt x="6" y="6"/>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8" name="任意多边形 16720"/>
          <p:cNvSpPr/>
          <p:nvPr/>
        </p:nvSpPr>
        <p:spPr>
          <a:xfrm>
            <a:off x="5556885" y="3414717"/>
            <a:ext cx="336188" cy="258206"/>
          </a:xfrm>
          <a:custGeom>
            <a:avLst/>
            <a:gdLst/>
            <a:ahLst/>
            <a:cxnLst/>
            <a:rect l="0" t="0" r="0" b="0"/>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9" name="任意多边形 16721"/>
          <p:cNvSpPr/>
          <p:nvPr/>
        </p:nvSpPr>
        <p:spPr>
          <a:xfrm>
            <a:off x="5556885" y="3466705"/>
            <a:ext cx="86646" cy="181957"/>
          </a:xfrm>
          <a:custGeom>
            <a:avLst/>
            <a:gdLst/>
            <a:ahLst/>
            <a:cxnLst/>
            <a:rect l="0" t="0" r="0" b="0"/>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0" name="任意多边形 16722"/>
          <p:cNvSpPr/>
          <p:nvPr/>
        </p:nvSpPr>
        <p:spPr>
          <a:xfrm>
            <a:off x="5626202" y="3494432"/>
            <a:ext cx="17329" cy="69317"/>
          </a:xfrm>
          <a:custGeom>
            <a:avLst/>
            <a:gdLst/>
            <a:ahLst/>
            <a:cxnLst/>
            <a:rect l="0" t="0" r="0" b="0"/>
            <a:pathLst>
              <a:path w="12" h="48">
                <a:moveTo>
                  <a:pt x="6" y="24"/>
                </a:moveTo>
                <a:lnTo>
                  <a:pt x="0" y="30"/>
                </a:lnTo>
                <a:lnTo>
                  <a:pt x="0" y="48"/>
                </a:lnTo>
                <a:lnTo>
                  <a:pt x="6" y="18"/>
                </a:lnTo>
                <a:lnTo>
                  <a:pt x="12" y="0"/>
                </a:lnTo>
                <a:lnTo>
                  <a:pt x="6" y="12"/>
                </a:lnTo>
                <a:lnTo>
                  <a:pt x="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1" name="任意多边形 16723"/>
          <p:cNvSpPr/>
          <p:nvPr/>
        </p:nvSpPr>
        <p:spPr>
          <a:xfrm>
            <a:off x="5610605" y="3612271"/>
            <a:ext cx="5199" cy="36391"/>
          </a:xfrm>
          <a:custGeom>
            <a:avLst/>
            <a:gdLst/>
            <a:ahLst/>
            <a:cxnLst/>
            <a:rect l="0" t="0" r="0" b="0"/>
            <a:pathLst>
              <a:path w="6" h="24">
                <a:moveTo>
                  <a:pt x="6" y="0"/>
                </a:moveTo>
                <a:lnTo>
                  <a:pt x="6" y="12"/>
                </a:lnTo>
                <a:lnTo>
                  <a:pt x="0" y="24"/>
                </a:lnTo>
                <a:lnTo>
                  <a:pt x="6" y="6"/>
                </a:lnTo>
                <a:lnTo>
                  <a:pt x="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2" name="任意多边形 16724"/>
          <p:cNvSpPr/>
          <p:nvPr/>
        </p:nvSpPr>
        <p:spPr>
          <a:xfrm>
            <a:off x="5615804" y="3563749"/>
            <a:ext cx="10398" cy="24261"/>
          </a:xfrm>
          <a:custGeom>
            <a:avLst/>
            <a:gdLst/>
            <a:ahLst/>
            <a:cxnLst/>
            <a:rect l="0" t="0" r="0" b="0"/>
            <a:pathLst>
              <a:path w="6" h="18">
                <a:moveTo>
                  <a:pt x="0" y="18"/>
                </a:moveTo>
                <a:lnTo>
                  <a:pt x="6" y="0"/>
                </a:lnTo>
                <a:lnTo>
                  <a:pt x="6" y="12"/>
                </a:lnTo>
                <a:lnTo>
                  <a:pt x="0"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3" name="任意多边形 16725"/>
          <p:cNvSpPr/>
          <p:nvPr/>
        </p:nvSpPr>
        <p:spPr>
          <a:xfrm>
            <a:off x="5615804" y="3588010"/>
            <a:ext cx="0" cy="19062"/>
          </a:xfrm>
          <a:custGeom>
            <a:avLst/>
            <a:gdLst/>
            <a:ahLst/>
            <a:cxnLst/>
            <a:rect l="0" t="0" r="0" b="0"/>
            <a:pathLst>
              <a:path h="12">
                <a:moveTo>
                  <a:pt x="0" y="12"/>
                </a:moveTo>
                <a:lnTo>
                  <a:pt x="0" y="0"/>
                </a:lnTo>
                <a:lnTo>
                  <a:pt x="0" y="12"/>
                </a:lnTo>
                <a:lnTo>
                  <a:pt x="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4" name="任意多边形 16726"/>
          <p:cNvSpPr/>
          <p:nvPr/>
        </p:nvSpPr>
        <p:spPr>
          <a:xfrm>
            <a:off x="7166774" y="3638264"/>
            <a:ext cx="27727" cy="19063"/>
          </a:xfrm>
          <a:custGeom>
            <a:avLst/>
            <a:gdLst/>
            <a:ahLst/>
            <a:cxnLst/>
            <a:rect l="0" t="0" r="0" b="0"/>
            <a:pathLst>
              <a:path w="18" h="12">
                <a:moveTo>
                  <a:pt x="0" y="0"/>
                </a:moveTo>
                <a:lnTo>
                  <a:pt x="18" y="12"/>
                </a:lnTo>
                <a:lnTo>
                  <a:pt x="18" y="12"/>
                </a:lnTo>
                <a:lnTo>
                  <a:pt x="6" y="0"/>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5" name="任意多边形 16727"/>
          <p:cNvSpPr/>
          <p:nvPr/>
        </p:nvSpPr>
        <p:spPr>
          <a:xfrm>
            <a:off x="7126917" y="3596674"/>
            <a:ext cx="15596" cy="25994"/>
          </a:xfrm>
          <a:custGeom>
            <a:avLst/>
            <a:gdLst/>
            <a:ahLst/>
            <a:cxnLst/>
            <a:rect l="0" t="0" r="0" b="0"/>
            <a:pathLst>
              <a:path w="12" h="18">
                <a:moveTo>
                  <a:pt x="0" y="0"/>
                </a:moveTo>
                <a:lnTo>
                  <a:pt x="12" y="18"/>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6" name="任意多边形 16728"/>
          <p:cNvSpPr/>
          <p:nvPr/>
        </p:nvSpPr>
        <p:spPr>
          <a:xfrm>
            <a:off x="8530588" y="4125217"/>
            <a:ext cx="195820" cy="315393"/>
          </a:xfrm>
          <a:custGeom>
            <a:avLst/>
            <a:gdLst/>
            <a:ahLst/>
            <a:cxnLst/>
            <a:rect l="0" t="0" r="0" b="0"/>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7" name="任意多边形 16729"/>
          <p:cNvSpPr/>
          <p:nvPr/>
        </p:nvSpPr>
        <p:spPr>
          <a:xfrm>
            <a:off x="8591240" y="4088825"/>
            <a:ext cx="197554" cy="388176"/>
          </a:xfrm>
          <a:custGeom>
            <a:avLst/>
            <a:gdLst/>
            <a:ahLst/>
            <a:cxnLst/>
            <a:rect l="0" t="0" r="0" b="0"/>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16730"/>
          <p:cNvSpPr/>
          <p:nvPr/>
        </p:nvSpPr>
        <p:spPr>
          <a:xfrm>
            <a:off x="7981250" y="3877408"/>
            <a:ext cx="214883" cy="102243"/>
          </a:xfrm>
          <a:custGeom>
            <a:avLst/>
            <a:gdLst/>
            <a:ahLst/>
            <a:cxnLst/>
            <a:rect l="0" t="0" r="0" b="0"/>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16732"/>
          <p:cNvSpPr/>
          <p:nvPr/>
        </p:nvSpPr>
        <p:spPr>
          <a:xfrm>
            <a:off x="8203065" y="3076796"/>
            <a:ext cx="849134" cy="426300"/>
          </a:xfrm>
          <a:custGeom>
            <a:avLst/>
            <a:gdLst/>
            <a:ahLst/>
            <a:cxnLst/>
            <a:rect l="0" t="0" r="0" b="0"/>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16733"/>
          <p:cNvSpPr/>
          <p:nvPr/>
        </p:nvSpPr>
        <p:spPr>
          <a:xfrm>
            <a:off x="6369627" y="2054369"/>
            <a:ext cx="291132" cy="639451"/>
          </a:xfrm>
          <a:custGeom>
            <a:avLst/>
            <a:gdLst/>
            <a:ahLst/>
            <a:cxnLst/>
            <a:rect l="0" t="0" r="0" b="0"/>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16734"/>
          <p:cNvSpPr/>
          <p:nvPr/>
        </p:nvSpPr>
        <p:spPr>
          <a:xfrm>
            <a:off x="6669424" y="3068132"/>
            <a:ext cx="17329" cy="8664"/>
          </a:xfrm>
          <a:custGeom>
            <a:avLst/>
            <a:gdLst/>
            <a:ahLst/>
            <a:cxnLst/>
            <a:rect l="0" t="0" r="0" b="0"/>
            <a:pathLst>
              <a:path w="12" h="6">
                <a:moveTo>
                  <a:pt x="12" y="6"/>
                </a:moveTo>
                <a:lnTo>
                  <a:pt x="0" y="0"/>
                </a:lnTo>
                <a:lnTo>
                  <a:pt x="0" y="6"/>
                </a:lnTo>
                <a:lnTo>
                  <a:pt x="12"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16735"/>
          <p:cNvSpPr/>
          <p:nvPr/>
        </p:nvSpPr>
        <p:spPr>
          <a:xfrm>
            <a:off x="6558517" y="1336937"/>
            <a:ext cx="4139963" cy="2216414"/>
          </a:xfrm>
          <a:custGeom>
            <a:avLst/>
            <a:gdLst/>
            <a:ahLst/>
            <a:cxnLst/>
            <a:rect l="0" t="0" r="0" b="0"/>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11406C"/>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3" name="任意多边形 16736"/>
          <p:cNvSpPr/>
          <p:nvPr/>
        </p:nvSpPr>
        <p:spPr>
          <a:xfrm>
            <a:off x="7194501" y="3648662"/>
            <a:ext cx="77982" cy="8665"/>
          </a:xfrm>
          <a:custGeom>
            <a:avLst/>
            <a:gdLst/>
            <a:ahLst/>
            <a:cxnLst/>
            <a:rect l="0" t="0" r="0" b="0"/>
            <a:pathLst>
              <a:path w="54" h="6">
                <a:moveTo>
                  <a:pt x="6" y="6"/>
                </a:moveTo>
                <a:lnTo>
                  <a:pt x="30" y="6"/>
                </a:lnTo>
                <a:lnTo>
                  <a:pt x="54" y="0"/>
                </a:lnTo>
                <a:lnTo>
                  <a:pt x="0" y="6"/>
                </a:lnTo>
                <a:lnTo>
                  <a:pt x="6"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4" name="任意多边形 16737"/>
          <p:cNvSpPr/>
          <p:nvPr/>
        </p:nvSpPr>
        <p:spPr>
          <a:xfrm>
            <a:off x="7074929" y="2931230"/>
            <a:ext cx="1103874" cy="774619"/>
          </a:xfrm>
          <a:custGeom>
            <a:avLst/>
            <a:gdLst/>
            <a:ahLst/>
            <a:cxnLst/>
            <a:rect l="0" t="0" r="0" b="0"/>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5" name="任意多边形 16738"/>
          <p:cNvSpPr/>
          <p:nvPr/>
        </p:nvSpPr>
        <p:spPr>
          <a:xfrm>
            <a:off x="7142513" y="3622668"/>
            <a:ext cx="24261" cy="15596"/>
          </a:xfrm>
          <a:custGeom>
            <a:avLst/>
            <a:gdLst/>
            <a:ahLst/>
            <a:cxnLst/>
            <a:rect l="0" t="0" r="0" b="0"/>
            <a:pathLst>
              <a:path w="18" h="12">
                <a:moveTo>
                  <a:pt x="0" y="0"/>
                </a:moveTo>
                <a:lnTo>
                  <a:pt x="0" y="12"/>
                </a:lnTo>
                <a:lnTo>
                  <a:pt x="18" y="12"/>
                </a:lnTo>
                <a:lnTo>
                  <a:pt x="12" y="12"/>
                </a:lnTo>
                <a:lnTo>
                  <a:pt x="0"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6" name="矩形 85"/>
          <p:cNvSpPr/>
          <p:nvPr/>
        </p:nvSpPr>
        <p:spPr>
          <a:xfrm>
            <a:off x="6250056" y="3220629"/>
            <a:ext cx="10398" cy="1732"/>
          </a:xfrm>
          <a:prstGeom prst="rect">
            <a:avLst/>
          </a:prstGeom>
          <a:solidFill>
            <a:srgbClr val="8AABCA"/>
          </a:solidFill>
          <a:ln w="9525" cap="flat" cmpd="sng">
            <a:noFill/>
            <a:prstDash val="solid"/>
            <a:miter/>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7" name="任意多边形 16740"/>
          <p:cNvSpPr/>
          <p:nvPr/>
        </p:nvSpPr>
        <p:spPr>
          <a:xfrm>
            <a:off x="6062900" y="3211964"/>
            <a:ext cx="204485" cy="93578"/>
          </a:xfrm>
          <a:custGeom>
            <a:avLst/>
            <a:gdLst/>
            <a:ahLst/>
            <a:cxnLst/>
            <a:rect l="0" t="0" r="0" b="0"/>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8" name="任意多边形 16741"/>
          <p:cNvSpPr/>
          <p:nvPr/>
        </p:nvSpPr>
        <p:spPr>
          <a:xfrm>
            <a:off x="5685122" y="3120120"/>
            <a:ext cx="343120" cy="346585"/>
          </a:xfrm>
          <a:custGeom>
            <a:avLst/>
            <a:gdLst/>
            <a:ahLst/>
            <a:cxnLst/>
            <a:rect l="0" t="0" r="0" b="0"/>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9" name="任意多边形 16742"/>
          <p:cNvSpPr/>
          <p:nvPr/>
        </p:nvSpPr>
        <p:spPr>
          <a:xfrm>
            <a:off x="5993583" y="3296878"/>
            <a:ext cx="317125" cy="320591"/>
          </a:xfrm>
          <a:custGeom>
            <a:avLst/>
            <a:gdLst/>
            <a:ahLst/>
            <a:cxnLst/>
            <a:rect l="0" t="0" r="0" b="0"/>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0" name="任意多边形 16743"/>
          <p:cNvSpPr/>
          <p:nvPr/>
        </p:nvSpPr>
        <p:spPr>
          <a:xfrm>
            <a:off x="5960656" y="2948559"/>
            <a:ext cx="247809" cy="330990"/>
          </a:xfrm>
          <a:custGeom>
            <a:avLst/>
            <a:gdLst/>
            <a:ahLst/>
            <a:cxnLst/>
            <a:rect l="0" t="0" r="0" b="0"/>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1" name="任意多边形 16744"/>
          <p:cNvSpPr/>
          <p:nvPr/>
        </p:nvSpPr>
        <p:spPr>
          <a:xfrm>
            <a:off x="5908669" y="3007479"/>
            <a:ext cx="95312" cy="126504"/>
          </a:xfrm>
          <a:custGeom>
            <a:avLst/>
            <a:gdLst/>
            <a:ahLst/>
            <a:cxnLst/>
            <a:rect l="0" t="0" r="0" b="0"/>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2" name="任意多边形 16745"/>
          <p:cNvSpPr/>
          <p:nvPr/>
        </p:nvSpPr>
        <p:spPr>
          <a:xfrm>
            <a:off x="6354032" y="3494432"/>
            <a:ext cx="171559" cy="168093"/>
          </a:xfrm>
          <a:custGeom>
            <a:avLst/>
            <a:gdLst/>
            <a:ahLst/>
            <a:cxnLst/>
            <a:rect l="0" t="0" r="0" b="0"/>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3" name="任意多边形 16746"/>
          <p:cNvSpPr/>
          <p:nvPr/>
        </p:nvSpPr>
        <p:spPr>
          <a:xfrm>
            <a:off x="5936395" y="1959058"/>
            <a:ext cx="708768" cy="837003"/>
          </a:xfrm>
          <a:custGeom>
            <a:avLst/>
            <a:gdLst/>
            <a:ahLst/>
            <a:cxnLst/>
            <a:rect l="0" t="0" r="0" b="0"/>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4" name="任意多边形 16747"/>
          <p:cNvSpPr/>
          <p:nvPr/>
        </p:nvSpPr>
        <p:spPr>
          <a:xfrm>
            <a:off x="6106222" y="2121954"/>
            <a:ext cx="350051" cy="809276"/>
          </a:xfrm>
          <a:custGeom>
            <a:avLst/>
            <a:gdLst/>
            <a:ahLst/>
            <a:cxnLst/>
            <a:rect l="0" t="0" r="0" b="0"/>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5" name="任意多边形 16748"/>
          <p:cNvSpPr/>
          <p:nvPr/>
        </p:nvSpPr>
        <p:spPr>
          <a:xfrm>
            <a:off x="6406019" y="3068132"/>
            <a:ext cx="486952" cy="313659"/>
          </a:xfrm>
          <a:custGeom>
            <a:avLst/>
            <a:gdLst/>
            <a:ahLst/>
            <a:cxnLst/>
            <a:rect l="0" t="0" r="0" b="0"/>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6" name="任意多边形 16749"/>
          <p:cNvSpPr/>
          <p:nvPr/>
        </p:nvSpPr>
        <p:spPr>
          <a:xfrm>
            <a:off x="6686754" y="3068132"/>
            <a:ext cx="60652" cy="32925"/>
          </a:xfrm>
          <a:custGeom>
            <a:avLst/>
            <a:gdLst/>
            <a:ahLst/>
            <a:cxnLst/>
            <a:rect l="0" t="0" r="0" b="0"/>
            <a:pathLst>
              <a:path w="42" h="24">
                <a:moveTo>
                  <a:pt x="36" y="24"/>
                </a:moveTo>
                <a:lnTo>
                  <a:pt x="18" y="0"/>
                </a:lnTo>
                <a:lnTo>
                  <a:pt x="0" y="6"/>
                </a:lnTo>
                <a:lnTo>
                  <a:pt x="42" y="24"/>
                </a:lnTo>
                <a:lnTo>
                  <a:pt x="36"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7" name="任意多边形 16750"/>
          <p:cNvSpPr/>
          <p:nvPr/>
        </p:nvSpPr>
        <p:spPr>
          <a:xfrm>
            <a:off x="6354032" y="3237959"/>
            <a:ext cx="273803" cy="176759"/>
          </a:xfrm>
          <a:custGeom>
            <a:avLst/>
            <a:gdLst/>
            <a:ahLst/>
            <a:cxnLst/>
            <a:rect l="0" t="0" r="0" b="0"/>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8" name="任意多边形 16751"/>
          <p:cNvSpPr/>
          <p:nvPr/>
        </p:nvSpPr>
        <p:spPr>
          <a:xfrm>
            <a:off x="6354032" y="3324605"/>
            <a:ext cx="67584" cy="76249"/>
          </a:xfrm>
          <a:custGeom>
            <a:avLst/>
            <a:gdLst/>
            <a:ahLst/>
            <a:cxnLst/>
            <a:rect l="0" t="0" r="0" b="0"/>
            <a:pathLst>
              <a:path w="48" h="54">
                <a:moveTo>
                  <a:pt x="42" y="42"/>
                </a:moveTo>
                <a:lnTo>
                  <a:pt x="48" y="54"/>
                </a:lnTo>
                <a:lnTo>
                  <a:pt x="0" y="0"/>
                </a:lnTo>
                <a:lnTo>
                  <a:pt x="12" y="18"/>
                </a:lnTo>
                <a:lnTo>
                  <a:pt x="42" y="4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99" name="任意多边形 16752"/>
          <p:cNvSpPr/>
          <p:nvPr/>
        </p:nvSpPr>
        <p:spPr>
          <a:xfrm>
            <a:off x="6132217" y="3128784"/>
            <a:ext cx="187156" cy="102243"/>
          </a:xfrm>
          <a:custGeom>
            <a:avLst/>
            <a:gdLst/>
            <a:ahLst/>
            <a:cxnLst/>
            <a:rect l="0" t="0" r="0" b="0"/>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0" name="任意多边形 16753"/>
          <p:cNvSpPr/>
          <p:nvPr/>
        </p:nvSpPr>
        <p:spPr>
          <a:xfrm>
            <a:off x="6243124" y="3231027"/>
            <a:ext cx="178491" cy="98776"/>
          </a:xfrm>
          <a:custGeom>
            <a:avLst/>
            <a:gdLst/>
            <a:ahLst/>
            <a:cxnLst/>
            <a:rect l="0" t="0" r="0" b="0"/>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1" name="任意多边形 16754"/>
          <p:cNvSpPr/>
          <p:nvPr/>
        </p:nvSpPr>
        <p:spPr>
          <a:xfrm>
            <a:off x="6260453" y="3179039"/>
            <a:ext cx="152498" cy="76249"/>
          </a:xfrm>
          <a:custGeom>
            <a:avLst/>
            <a:gdLst/>
            <a:ahLst/>
            <a:cxnLst/>
            <a:rect l="0" t="0" r="0" b="0"/>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2" name="任意多边形 16755"/>
          <p:cNvSpPr/>
          <p:nvPr/>
        </p:nvSpPr>
        <p:spPr>
          <a:xfrm>
            <a:off x="6421615" y="3400854"/>
            <a:ext cx="190622" cy="162895"/>
          </a:xfrm>
          <a:custGeom>
            <a:avLst/>
            <a:gdLst/>
            <a:ahLst/>
            <a:cxnLst/>
            <a:rect l="0" t="0" r="0" b="0"/>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3" name="任意多边形 16756"/>
          <p:cNvSpPr/>
          <p:nvPr/>
        </p:nvSpPr>
        <p:spPr>
          <a:xfrm>
            <a:off x="6302044" y="3324605"/>
            <a:ext cx="138634" cy="239144"/>
          </a:xfrm>
          <a:custGeom>
            <a:avLst/>
            <a:gdLst/>
            <a:ahLst/>
            <a:cxnLst/>
            <a:rect l="0" t="0" r="0" b="0"/>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4" name="任意多边形 16757"/>
          <p:cNvSpPr/>
          <p:nvPr/>
        </p:nvSpPr>
        <p:spPr>
          <a:xfrm>
            <a:off x="6173807" y="3288213"/>
            <a:ext cx="161162" cy="187156"/>
          </a:xfrm>
          <a:custGeom>
            <a:avLst/>
            <a:gdLst/>
            <a:ahLst/>
            <a:cxnLst/>
            <a:rect l="0" t="0" r="0" b="0"/>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5" name="任意多边形 16758"/>
          <p:cNvSpPr/>
          <p:nvPr/>
        </p:nvSpPr>
        <p:spPr>
          <a:xfrm>
            <a:off x="6345366" y="2931230"/>
            <a:ext cx="84914" cy="51988"/>
          </a:xfrm>
          <a:custGeom>
            <a:avLst/>
            <a:gdLst/>
            <a:ahLst/>
            <a:cxnLst/>
            <a:rect l="0" t="0" r="0" b="0"/>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6" name="任意多边形 16759"/>
          <p:cNvSpPr/>
          <p:nvPr/>
        </p:nvSpPr>
        <p:spPr>
          <a:xfrm>
            <a:off x="6191136" y="2957224"/>
            <a:ext cx="265137" cy="237410"/>
          </a:xfrm>
          <a:custGeom>
            <a:avLst/>
            <a:gdLst/>
            <a:ahLst/>
            <a:cxnLst/>
            <a:rect l="0" t="0" r="0" b="0"/>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7" name="任意多边形 16760"/>
          <p:cNvSpPr/>
          <p:nvPr/>
        </p:nvSpPr>
        <p:spPr>
          <a:xfrm>
            <a:off x="5976253" y="3263952"/>
            <a:ext cx="119571" cy="65851"/>
          </a:xfrm>
          <a:custGeom>
            <a:avLst/>
            <a:gdLst/>
            <a:ahLst/>
            <a:cxnLst/>
            <a:rect l="0" t="0" r="0" b="0"/>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8" name="任意多边形 16761"/>
          <p:cNvSpPr/>
          <p:nvPr/>
        </p:nvSpPr>
        <p:spPr>
          <a:xfrm>
            <a:off x="6028241" y="2820323"/>
            <a:ext cx="77981" cy="136902"/>
          </a:xfrm>
          <a:custGeom>
            <a:avLst/>
            <a:gdLst/>
            <a:ahLst/>
            <a:cxnLst/>
            <a:rect l="0" t="0" r="0" b="0"/>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9" name="任意多边形 16762"/>
          <p:cNvSpPr/>
          <p:nvPr/>
        </p:nvSpPr>
        <p:spPr>
          <a:xfrm>
            <a:off x="5882675" y="3101057"/>
            <a:ext cx="93578" cy="84914"/>
          </a:xfrm>
          <a:custGeom>
            <a:avLst/>
            <a:gdLst/>
            <a:ahLst/>
            <a:cxnLst/>
            <a:rect l="0" t="0" r="0" b="0"/>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0" name="任意多边形 16763"/>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1" name="任意多边形 16764"/>
          <p:cNvSpPr/>
          <p:nvPr/>
        </p:nvSpPr>
        <p:spPr>
          <a:xfrm>
            <a:off x="5813358" y="4073230"/>
            <a:ext cx="429766" cy="317125"/>
          </a:xfrm>
          <a:custGeom>
            <a:avLst/>
            <a:gdLst/>
            <a:ahLst/>
            <a:cxnLst/>
            <a:rect l="0" t="0" r="0" b="0"/>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2" name="任意多边形 16765"/>
          <p:cNvSpPr/>
          <p:nvPr/>
        </p:nvSpPr>
        <p:spPr>
          <a:xfrm>
            <a:off x="5480636" y="4029906"/>
            <a:ext cx="445362" cy="419368"/>
          </a:xfrm>
          <a:custGeom>
            <a:avLst/>
            <a:gdLst/>
            <a:ahLst/>
            <a:cxnLst/>
            <a:rect l="0" t="0" r="0" b="0"/>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3" name="任意多边形 16766"/>
          <p:cNvSpPr/>
          <p:nvPr/>
        </p:nvSpPr>
        <p:spPr>
          <a:xfrm>
            <a:off x="6929363" y="4416349"/>
            <a:ext cx="256473" cy="346585"/>
          </a:xfrm>
          <a:custGeom>
            <a:avLst/>
            <a:gdLst/>
            <a:ahLst/>
            <a:cxnLst/>
            <a:rect l="0" t="0" r="0" b="0"/>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6767"/>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lnTo>
                  <a:pt x="1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6768"/>
          <p:cNvSpPr/>
          <p:nvPr/>
        </p:nvSpPr>
        <p:spPr>
          <a:xfrm>
            <a:off x="6191136" y="4390355"/>
            <a:ext cx="34659" cy="135168"/>
          </a:xfrm>
          <a:custGeom>
            <a:avLst/>
            <a:gdLst/>
            <a:ahLst/>
            <a:cxnLst/>
            <a:rect l="0" t="0" r="0" b="0"/>
            <a:pathLst>
              <a:path w="24" h="96">
                <a:moveTo>
                  <a:pt x="12" y="0"/>
                </a:moveTo>
                <a:lnTo>
                  <a:pt x="12" y="0"/>
                </a:lnTo>
                <a:lnTo>
                  <a:pt x="24" y="42"/>
                </a:lnTo>
                <a:lnTo>
                  <a:pt x="0" y="48"/>
                </a:lnTo>
                <a:lnTo>
                  <a:pt x="0" y="66"/>
                </a:lnTo>
                <a:lnTo>
                  <a:pt x="18" y="96"/>
                </a:lnTo>
                <a:lnTo>
                  <a:pt x="24" y="96"/>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6" name="任意多边形 16769"/>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任意多边形 16770"/>
          <p:cNvSpPr/>
          <p:nvPr/>
        </p:nvSpPr>
        <p:spPr>
          <a:xfrm>
            <a:off x="6173807" y="4083627"/>
            <a:ext cx="282467" cy="441896"/>
          </a:xfrm>
          <a:custGeom>
            <a:avLst/>
            <a:gdLst/>
            <a:ahLst/>
            <a:cxnLst/>
            <a:rect l="0" t="0" r="0" b="0"/>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8" name="任意多边形 16771"/>
          <p:cNvSpPr/>
          <p:nvPr/>
        </p:nvSpPr>
        <p:spPr>
          <a:xfrm>
            <a:off x="6260453" y="5334800"/>
            <a:ext cx="434964" cy="386442"/>
          </a:xfrm>
          <a:custGeom>
            <a:avLst/>
            <a:gdLst/>
            <a:ahLst/>
            <a:cxnLst/>
            <a:rect l="0" t="0" r="0" b="0"/>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9" name="任意多边形 16772"/>
          <p:cNvSpPr/>
          <p:nvPr/>
        </p:nvSpPr>
        <p:spPr>
          <a:xfrm>
            <a:off x="6354032" y="5208296"/>
            <a:ext cx="258206" cy="256473"/>
          </a:xfrm>
          <a:custGeom>
            <a:avLst/>
            <a:gdLst/>
            <a:ahLst/>
            <a:cxnLst/>
            <a:rect l="0" t="0" r="0" b="0"/>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0" name="任意多边形 16773"/>
          <p:cNvSpPr/>
          <p:nvPr/>
        </p:nvSpPr>
        <p:spPr>
          <a:xfrm>
            <a:off x="6619169" y="5010743"/>
            <a:ext cx="292865" cy="460959"/>
          </a:xfrm>
          <a:custGeom>
            <a:avLst/>
            <a:gdLst/>
            <a:ahLst/>
            <a:cxnLst/>
            <a:rect l="0" t="0" r="0" b="0"/>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16774"/>
          <p:cNvSpPr/>
          <p:nvPr/>
        </p:nvSpPr>
        <p:spPr>
          <a:xfrm>
            <a:off x="6619169" y="4747338"/>
            <a:ext cx="284200" cy="289399"/>
          </a:xfrm>
          <a:custGeom>
            <a:avLst/>
            <a:gdLst/>
            <a:ahLst/>
            <a:cxnLst/>
            <a:rect l="0" t="0" r="0" b="0"/>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6775"/>
          <p:cNvSpPr/>
          <p:nvPr/>
        </p:nvSpPr>
        <p:spPr>
          <a:xfrm>
            <a:off x="6139149" y="4882506"/>
            <a:ext cx="325790" cy="325790"/>
          </a:xfrm>
          <a:custGeom>
            <a:avLst/>
            <a:gdLst/>
            <a:ahLst/>
            <a:cxnLst/>
            <a:rect l="0" t="0" r="0" b="0"/>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任意多边形 16776"/>
          <p:cNvSpPr/>
          <p:nvPr/>
        </p:nvSpPr>
        <p:spPr>
          <a:xfrm>
            <a:off x="6139149" y="4575778"/>
            <a:ext cx="506015" cy="502549"/>
          </a:xfrm>
          <a:custGeom>
            <a:avLst/>
            <a:gdLst/>
            <a:ahLst/>
            <a:cxnLst/>
            <a:rect l="0" t="0" r="0" b="0"/>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16777"/>
          <p:cNvSpPr/>
          <p:nvPr/>
        </p:nvSpPr>
        <p:spPr>
          <a:xfrm>
            <a:off x="6704083" y="4234391"/>
            <a:ext cx="403772" cy="386443"/>
          </a:xfrm>
          <a:custGeom>
            <a:avLst/>
            <a:gdLst/>
            <a:ahLst/>
            <a:cxnLst/>
            <a:rect l="0" t="0" r="0" b="0"/>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16778"/>
          <p:cNvSpPr/>
          <p:nvPr/>
        </p:nvSpPr>
        <p:spPr>
          <a:xfrm>
            <a:off x="6730076" y="4593108"/>
            <a:ext cx="223548" cy="256473"/>
          </a:xfrm>
          <a:custGeom>
            <a:avLst/>
            <a:gdLst/>
            <a:ahLst/>
            <a:cxnLst/>
            <a:rect l="0" t="0" r="0" b="0"/>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16779"/>
          <p:cNvSpPr/>
          <p:nvPr/>
        </p:nvSpPr>
        <p:spPr>
          <a:xfrm>
            <a:off x="6489200" y="5147644"/>
            <a:ext cx="206218" cy="195820"/>
          </a:xfrm>
          <a:custGeom>
            <a:avLst/>
            <a:gdLst/>
            <a:ahLst/>
            <a:cxnLst/>
            <a:rect l="0" t="0" r="0" b="0"/>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16780"/>
          <p:cNvSpPr/>
          <p:nvPr/>
        </p:nvSpPr>
        <p:spPr>
          <a:xfrm>
            <a:off x="6412951" y="4620834"/>
            <a:ext cx="369113" cy="594393"/>
          </a:xfrm>
          <a:custGeom>
            <a:avLst/>
            <a:gdLst/>
            <a:ahLst/>
            <a:cxnLst/>
            <a:rect l="0" t="0" r="0" b="0"/>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16781"/>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16782"/>
          <p:cNvSpPr/>
          <p:nvPr/>
        </p:nvSpPr>
        <p:spPr>
          <a:xfrm>
            <a:off x="5678190" y="4312373"/>
            <a:ext cx="204485" cy="154230"/>
          </a:xfrm>
          <a:custGeom>
            <a:avLst/>
            <a:gdLst/>
            <a:ahLst/>
            <a:cxnLst/>
            <a:rect l="0" t="0" r="0" b="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16783"/>
          <p:cNvSpPr/>
          <p:nvPr/>
        </p:nvSpPr>
        <p:spPr>
          <a:xfrm>
            <a:off x="5813358" y="4425013"/>
            <a:ext cx="25993" cy="6932"/>
          </a:xfrm>
          <a:custGeom>
            <a:avLst/>
            <a:gdLst/>
            <a:ahLst/>
            <a:cxnLst/>
            <a:rect l="0" t="0" r="0" b="0"/>
            <a:pathLst>
              <a:path w="18" h="6">
                <a:moveTo>
                  <a:pt x="0" y="6"/>
                </a:moveTo>
                <a:lnTo>
                  <a:pt x="6" y="6"/>
                </a:lnTo>
                <a:lnTo>
                  <a:pt x="18" y="0"/>
                </a:lnTo>
                <a:lnTo>
                  <a:pt x="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16784"/>
          <p:cNvSpPr/>
          <p:nvPr/>
        </p:nvSpPr>
        <p:spPr>
          <a:xfrm>
            <a:off x="5813358" y="4425013"/>
            <a:ext cx="25993" cy="6932"/>
          </a:xfrm>
          <a:custGeom>
            <a:avLst/>
            <a:gdLst/>
            <a:ahLst/>
            <a:cxnLst/>
            <a:rect l="0" t="0" r="0" b="0"/>
            <a:pathLst>
              <a:path w="18" h="6">
                <a:moveTo>
                  <a:pt x="0" y="6"/>
                </a:moveTo>
                <a:lnTo>
                  <a:pt x="6" y="6"/>
                </a:lnTo>
                <a:lnTo>
                  <a:pt x="18" y="0"/>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2" name="任意多边形 16785"/>
          <p:cNvSpPr/>
          <p:nvPr/>
        </p:nvSpPr>
        <p:spPr>
          <a:xfrm>
            <a:off x="5728444" y="4431945"/>
            <a:ext cx="110907" cy="143833"/>
          </a:xfrm>
          <a:custGeom>
            <a:avLst/>
            <a:gdLst/>
            <a:ahLst/>
            <a:cxnLst/>
            <a:rect l="0" t="0" r="0" b="0"/>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任意多边形 16786"/>
          <p:cNvSpPr/>
          <p:nvPr/>
        </p:nvSpPr>
        <p:spPr>
          <a:xfrm>
            <a:off x="5893073" y="4321038"/>
            <a:ext cx="324057" cy="291132"/>
          </a:xfrm>
          <a:custGeom>
            <a:avLst/>
            <a:gdLst/>
            <a:ahLst/>
            <a:cxnLst/>
            <a:rect l="0" t="0" r="0" b="0"/>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4" name="任意多边形 16787"/>
          <p:cNvSpPr/>
          <p:nvPr/>
        </p:nvSpPr>
        <p:spPr>
          <a:xfrm>
            <a:off x="6208466" y="4431945"/>
            <a:ext cx="350051" cy="204485"/>
          </a:xfrm>
          <a:custGeom>
            <a:avLst/>
            <a:gdLst/>
            <a:ahLst/>
            <a:cxnLst/>
            <a:rect l="0" t="0" r="0" b="0"/>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5" name="任意多边形 16788"/>
          <p:cNvSpPr/>
          <p:nvPr/>
        </p:nvSpPr>
        <p:spPr>
          <a:xfrm>
            <a:off x="6106222" y="4620834"/>
            <a:ext cx="213151" cy="254740"/>
          </a:xfrm>
          <a:custGeom>
            <a:avLst/>
            <a:gdLst/>
            <a:ahLst/>
            <a:cxnLst/>
            <a:rect l="0" t="0" r="0" b="0"/>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6" name="任意多边形 16789"/>
          <p:cNvSpPr/>
          <p:nvPr/>
        </p:nvSpPr>
        <p:spPr>
          <a:xfrm>
            <a:off x="6062900" y="4672822"/>
            <a:ext cx="128237" cy="142100"/>
          </a:xfrm>
          <a:custGeom>
            <a:avLst/>
            <a:gdLst/>
            <a:ahLst/>
            <a:cxnLst/>
            <a:rect l="0" t="0" r="0" b="0"/>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7" name="任意多边形 16790"/>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8" name="任意多边形 16791"/>
          <p:cNvSpPr/>
          <p:nvPr/>
        </p:nvSpPr>
        <p:spPr>
          <a:xfrm>
            <a:off x="6028241" y="4390355"/>
            <a:ext cx="204485" cy="282468"/>
          </a:xfrm>
          <a:custGeom>
            <a:avLst/>
            <a:gdLst/>
            <a:ahLst/>
            <a:cxnLst/>
            <a:rect l="0" t="0" r="0" b="0"/>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任意多边形 16792"/>
          <p:cNvSpPr/>
          <p:nvPr/>
        </p:nvSpPr>
        <p:spPr>
          <a:xfrm>
            <a:off x="5839352" y="4379957"/>
            <a:ext cx="69317" cy="171560"/>
          </a:xfrm>
          <a:custGeom>
            <a:avLst/>
            <a:gdLst/>
            <a:ahLst/>
            <a:cxnLst/>
            <a:rect l="0" t="0" r="0" b="0"/>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0" name="任意多边形 16793"/>
          <p:cNvSpPr/>
          <p:nvPr/>
        </p:nvSpPr>
        <p:spPr>
          <a:xfrm>
            <a:off x="5813358" y="4425013"/>
            <a:ext cx="60652" cy="135168"/>
          </a:xfrm>
          <a:custGeom>
            <a:avLst/>
            <a:gdLst/>
            <a:ahLst/>
            <a:cxnLst/>
            <a:rect l="0" t="0" r="0" b="0"/>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任意多边形 16794"/>
          <p:cNvSpPr/>
          <p:nvPr/>
        </p:nvSpPr>
        <p:spPr>
          <a:xfrm>
            <a:off x="6132217" y="5184035"/>
            <a:ext cx="350051" cy="355251"/>
          </a:xfrm>
          <a:custGeom>
            <a:avLst/>
            <a:gdLst/>
            <a:ahLst/>
            <a:cxnLst/>
            <a:rect l="0" t="0" r="0" b="0"/>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16795"/>
          <p:cNvSpPr/>
          <p:nvPr/>
        </p:nvSpPr>
        <p:spPr>
          <a:xfrm>
            <a:off x="5839352" y="4210130"/>
            <a:ext cx="86646" cy="102243"/>
          </a:xfrm>
          <a:custGeom>
            <a:avLst/>
            <a:gdLst/>
            <a:ahLst/>
            <a:cxnLst/>
            <a:rect l="0" t="0" r="0" b="0"/>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16796"/>
          <p:cNvSpPr/>
          <p:nvPr/>
        </p:nvSpPr>
        <p:spPr>
          <a:xfrm>
            <a:off x="1137920" y="1946927"/>
            <a:ext cx="738227" cy="1006831"/>
          </a:xfrm>
          <a:custGeom>
            <a:avLst/>
            <a:gdLst/>
            <a:ahLst/>
            <a:cxnLst/>
            <a:rect l="0" t="0" r="0" b="0"/>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16797"/>
          <p:cNvSpPr/>
          <p:nvPr/>
        </p:nvSpPr>
        <p:spPr>
          <a:xfrm>
            <a:off x="1876147" y="1905337"/>
            <a:ext cx="2313458" cy="1585629"/>
          </a:xfrm>
          <a:custGeom>
            <a:avLst/>
            <a:gdLst/>
            <a:ahLst/>
            <a:cxnLst/>
            <a:rect l="0" t="0" r="0" b="0"/>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16798"/>
          <p:cNvSpPr/>
          <p:nvPr/>
        </p:nvSpPr>
        <p:spPr>
          <a:xfrm>
            <a:off x="2312845" y="3225828"/>
            <a:ext cx="1566566" cy="809278"/>
          </a:xfrm>
          <a:custGeom>
            <a:avLst/>
            <a:gdLst/>
            <a:ahLst/>
            <a:cxnLst/>
            <a:rect l="0" t="0" r="0" b="0"/>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16799"/>
          <p:cNvSpPr/>
          <p:nvPr/>
        </p:nvSpPr>
        <p:spPr>
          <a:xfrm>
            <a:off x="3312743" y="4324503"/>
            <a:ext cx="121305" cy="123038"/>
          </a:xfrm>
          <a:custGeom>
            <a:avLst/>
            <a:gdLst/>
            <a:ahLst/>
            <a:cxnLst/>
            <a:rect l="0" t="0" r="0" b="0"/>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16800"/>
          <p:cNvSpPr/>
          <p:nvPr/>
        </p:nvSpPr>
        <p:spPr>
          <a:xfrm>
            <a:off x="3356067" y="4437144"/>
            <a:ext cx="103976" cy="76249"/>
          </a:xfrm>
          <a:custGeom>
            <a:avLst/>
            <a:gdLst/>
            <a:ahLst/>
            <a:cxnLst/>
            <a:rect l="0" t="0" r="0" b="0"/>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16801"/>
          <p:cNvSpPr/>
          <p:nvPr/>
        </p:nvSpPr>
        <p:spPr>
          <a:xfrm>
            <a:off x="3451378" y="4480467"/>
            <a:ext cx="154231" cy="65851"/>
          </a:xfrm>
          <a:custGeom>
            <a:avLst/>
            <a:gdLst/>
            <a:ahLst/>
            <a:cxnLst/>
            <a:rect l="0" t="0" r="0" b="0"/>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16802"/>
          <p:cNvSpPr/>
          <p:nvPr/>
        </p:nvSpPr>
        <p:spPr>
          <a:xfrm>
            <a:off x="3553621" y="4404218"/>
            <a:ext cx="317125" cy="348319"/>
          </a:xfrm>
          <a:custGeom>
            <a:avLst/>
            <a:gdLst/>
            <a:ahLst/>
            <a:cxnLst/>
            <a:rect l="0" t="0" r="0" b="0"/>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0" name="任意多边形 16803"/>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1" name="任意多边形 16804"/>
          <p:cNvSpPr/>
          <p:nvPr/>
        </p:nvSpPr>
        <p:spPr>
          <a:xfrm>
            <a:off x="3657596" y="4693617"/>
            <a:ext cx="213150" cy="152498"/>
          </a:xfrm>
          <a:custGeom>
            <a:avLst/>
            <a:gdLst/>
            <a:ahLst/>
            <a:cxnLst/>
            <a:rect l="0" t="0" r="0" b="0"/>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16805"/>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3" name="任意多边形 16806"/>
          <p:cNvSpPr/>
          <p:nvPr/>
        </p:nvSpPr>
        <p:spPr>
          <a:xfrm>
            <a:off x="4033641" y="4504728"/>
            <a:ext cx="128237" cy="195821"/>
          </a:xfrm>
          <a:custGeom>
            <a:avLst/>
            <a:gdLst/>
            <a:ahLst/>
            <a:cxnLst/>
            <a:rect l="0" t="0" r="0" b="0"/>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4" name="任意多边形 16807"/>
          <p:cNvSpPr/>
          <p:nvPr/>
        </p:nvSpPr>
        <p:spPr>
          <a:xfrm>
            <a:off x="4224263" y="4582710"/>
            <a:ext cx="83181" cy="102242"/>
          </a:xfrm>
          <a:custGeom>
            <a:avLst/>
            <a:gdLst/>
            <a:ahLst/>
            <a:cxnLst/>
            <a:rect l="0" t="0" r="0" b="0"/>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任意多边形 16809"/>
          <p:cNvSpPr/>
          <p:nvPr/>
        </p:nvSpPr>
        <p:spPr>
          <a:xfrm>
            <a:off x="3990319" y="5270682"/>
            <a:ext cx="242610" cy="225281"/>
          </a:xfrm>
          <a:custGeom>
            <a:avLst/>
            <a:gdLst/>
            <a:ahLst/>
            <a:cxnLst/>
            <a:rect l="0" t="0" r="0" b="0"/>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6" name="任意多边形 16810"/>
          <p:cNvSpPr/>
          <p:nvPr/>
        </p:nvSpPr>
        <p:spPr>
          <a:xfrm>
            <a:off x="4113356" y="5587808"/>
            <a:ext cx="143834" cy="161162"/>
          </a:xfrm>
          <a:custGeom>
            <a:avLst/>
            <a:gdLst/>
            <a:ahLst/>
            <a:cxnLst/>
            <a:rect l="0" t="0" r="0" b="0"/>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任意多边形 16811"/>
          <p:cNvSpPr/>
          <p:nvPr/>
        </p:nvSpPr>
        <p:spPr>
          <a:xfrm>
            <a:off x="3801429" y="5009010"/>
            <a:ext cx="318859" cy="348318"/>
          </a:xfrm>
          <a:custGeom>
            <a:avLst/>
            <a:gdLst/>
            <a:ahLst/>
            <a:cxnLst/>
            <a:rect l="0" t="0" r="0" b="0"/>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8" name="任意多边形 16812"/>
          <p:cNvSpPr/>
          <p:nvPr/>
        </p:nvSpPr>
        <p:spPr>
          <a:xfrm>
            <a:off x="3709584" y="4591374"/>
            <a:ext cx="1043222" cy="1105608"/>
          </a:xfrm>
          <a:custGeom>
            <a:avLst/>
            <a:gdLst/>
            <a:ahLst/>
            <a:cxnLst/>
            <a:rect l="0" t="0" r="0" b="0"/>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9" name="任意多边形 16813"/>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lnTo>
                  <a:pt x="0" y="0"/>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0" name="任意多边形 16814"/>
          <p:cNvSpPr/>
          <p:nvPr/>
        </p:nvSpPr>
        <p:spPr>
          <a:xfrm>
            <a:off x="4120288" y="5281079"/>
            <a:ext cx="112641" cy="171560"/>
          </a:xfrm>
          <a:custGeom>
            <a:avLst/>
            <a:gdLst/>
            <a:ahLst/>
            <a:cxnLst/>
            <a:rect l="0" t="0" r="0" b="0"/>
            <a:pathLst>
              <a:path w="78" h="120">
                <a:moveTo>
                  <a:pt x="0" y="0"/>
                </a:moveTo>
                <a:lnTo>
                  <a:pt x="0" y="6"/>
                </a:lnTo>
                <a:lnTo>
                  <a:pt x="18" y="36"/>
                </a:lnTo>
                <a:lnTo>
                  <a:pt x="30" y="48"/>
                </a:lnTo>
                <a:lnTo>
                  <a:pt x="54" y="78"/>
                </a:lnTo>
                <a:lnTo>
                  <a:pt x="66" y="96"/>
                </a:lnTo>
                <a:lnTo>
                  <a:pt x="72" y="108"/>
                </a:lnTo>
                <a:lnTo>
                  <a:pt x="78" y="120"/>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1" name="任意多边形 16815"/>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2" name="任意多边形 16816"/>
          <p:cNvSpPr/>
          <p:nvPr/>
        </p:nvSpPr>
        <p:spPr>
          <a:xfrm>
            <a:off x="4127219" y="4565381"/>
            <a:ext cx="105709" cy="119571"/>
          </a:xfrm>
          <a:custGeom>
            <a:avLst/>
            <a:gdLst/>
            <a:ahLst/>
            <a:cxnLst/>
            <a:rect l="0" t="0" r="0" b="0"/>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任意多边形 16817"/>
          <p:cNvSpPr/>
          <p:nvPr/>
        </p:nvSpPr>
        <p:spPr>
          <a:xfrm>
            <a:off x="3719982" y="4411150"/>
            <a:ext cx="365647" cy="306729"/>
          </a:xfrm>
          <a:custGeom>
            <a:avLst/>
            <a:gdLst/>
            <a:ahLst/>
            <a:cxnLst/>
            <a:rect l="0" t="0" r="0" b="0"/>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4" name="任意多边形 16818"/>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任意多边形 16819"/>
          <p:cNvSpPr/>
          <p:nvPr/>
        </p:nvSpPr>
        <p:spPr>
          <a:xfrm>
            <a:off x="3486036" y="4752537"/>
            <a:ext cx="344853" cy="476554"/>
          </a:xfrm>
          <a:custGeom>
            <a:avLst/>
            <a:gdLst/>
            <a:ahLst/>
            <a:cxnLst/>
            <a:rect l="0" t="0" r="0" b="0"/>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6" name="任意多边形 16820"/>
          <p:cNvSpPr/>
          <p:nvPr/>
        </p:nvSpPr>
        <p:spPr>
          <a:xfrm>
            <a:off x="3510297" y="4700549"/>
            <a:ext cx="147299" cy="162895"/>
          </a:xfrm>
          <a:custGeom>
            <a:avLst/>
            <a:gdLst/>
            <a:ahLst/>
            <a:cxnLst/>
            <a:rect l="0" t="0" r="0" b="0"/>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7" name="任意多边形 16821"/>
          <p:cNvSpPr/>
          <p:nvPr/>
        </p:nvSpPr>
        <p:spPr>
          <a:xfrm>
            <a:off x="3269421" y="4300242"/>
            <a:ext cx="164628" cy="76249"/>
          </a:xfrm>
          <a:custGeom>
            <a:avLst/>
            <a:gdLst/>
            <a:ahLst/>
            <a:cxnLst/>
            <a:rect l="0" t="0" r="0" b="0"/>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16822"/>
          <p:cNvSpPr/>
          <p:nvPr/>
        </p:nvSpPr>
        <p:spPr>
          <a:xfrm>
            <a:off x="3182774" y="4255186"/>
            <a:ext cx="129969" cy="107441"/>
          </a:xfrm>
          <a:custGeom>
            <a:avLst/>
            <a:gdLst/>
            <a:ahLst/>
            <a:cxnLst/>
            <a:rect l="0" t="0" r="0" b="0"/>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16823"/>
          <p:cNvSpPr/>
          <p:nvPr/>
        </p:nvSpPr>
        <p:spPr>
          <a:xfrm>
            <a:off x="2517330" y="3804625"/>
            <a:ext cx="823140" cy="538941"/>
          </a:xfrm>
          <a:custGeom>
            <a:avLst/>
            <a:gdLst/>
            <a:ahLst/>
            <a:cxnLst/>
            <a:rect l="0" t="0" r="0" b="0"/>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19ED5"/>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16824"/>
          <p:cNvSpPr/>
          <p:nvPr/>
        </p:nvSpPr>
        <p:spPr>
          <a:xfrm rot="20747712">
            <a:off x="3863814" y="1645398"/>
            <a:ext cx="887259" cy="979104"/>
          </a:xfrm>
          <a:custGeom>
            <a:avLst/>
            <a:gdLst/>
            <a:ahLst/>
            <a:cxnLst/>
            <a:rect l="0" t="0" r="0" b="0"/>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16825"/>
          <p:cNvSpPr/>
          <p:nvPr/>
        </p:nvSpPr>
        <p:spPr>
          <a:xfrm>
            <a:off x="2808462" y="1908803"/>
            <a:ext cx="45056" cy="39858"/>
          </a:xfrm>
          <a:custGeom>
            <a:avLst/>
            <a:gdLst/>
            <a:ahLst/>
            <a:cxnLst/>
            <a:rect l="0" t="0" r="0" b="0"/>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16826"/>
          <p:cNvSpPr/>
          <p:nvPr/>
        </p:nvSpPr>
        <p:spPr>
          <a:xfrm>
            <a:off x="3193172" y="2231127"/>
            <a:ext cx="0" cy="5199"/>
          </a:xfrm>
          <a:custGeom>
            <a:avLst/>
            <a:gdLst/>
            <a:ahLst/>
            <a:cxnLst/>
            <a:rect l="0" t="0" r="0" b="0"/>
            <a:pathLst>
              <a:path w="1" h="4">
                <a:moveTo>
                  <a:pt x="1" y="2"/>
                </a:moveTo>
                <a:lnTo>
                  <a:pt x="1" y="1"/>
                </a:lnTo>
                <a:lnTo>
                  <a:pt x="1" y="1"/>
                </a:lnTo>
                <a:lnTo>
                  <a:pt x="0" y="0"/>
                </a:lnTo>
                <a:lnTo>
                  <a:pt x="0" y="0"/>
                </a:lnTo>
                <a:lnTo>
                  <a:pt x="1" y="2"/>
                </a:lnTo>
                <a:lnTo>
                  <a:pt x="1" y="4"/>
                </a:lnTo>
                <a:lnTo>
                  <a:pt x="1" y="4"/>
                </a:lnTo>
                <a:lnTo>
                  <a:pt x="1" y="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16827"/>
          <p:cNvSpPr/>
          <p:nvPr/>
        </p:nvSpPr>
        <p:spPr>
          <a:xfrm>
            <a:off x="3583080" y="2267519"/>
            <a:ext cx="3466" cy="6932"/>
          </a:xfrm>
          <a:custGeom>
            <a:avLst/>
            <a:gdLst/>
            <a:ahLst/>
            <a:cxnLst/>
            <a:rect l="0" t="0" r="0" b="0"/>
            <a:pathLst>
              <a:path w="5" h="8">
                <a:moveTo>
                  <a:pt x="5" y="8"/>
                </a:moveTo>
                <a:lnTo>
                  <a:pt x="5" y="6"/>
                </a:lnTo>
                <a:lnTo>
                  <a:pt x="5" y="5"/>
                </a:lnTo>
                <a:lnTo>
                  <a:pt x="5" y="2"/>
                </a:lnTo>
                <a:lnTo>
                  <a:pt x="3" y="0"/>
                </a:lnTo>
                <a:lnTo>
                  <a:pt x="0" y="0"/>
                </a:lnTo>
                <a:lnTo>
                  <a:pt x="0" y="1"/>
                </a:lnTo>
                <a:lnTo>
                  <a:pt x="2" y="5"/>
                </a:lnTo>
                <a:lnTo>
                  <a:pt x="5" y="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16828"/>
          <p:cNvSpPr/>
          <p:nvPr/>
        </p:nvSpPr>
        <p:spPr>
          <a:xfrm>
            <a:off x="3200104" y="1811759"/>
            <a:ext cx="15596" cy="15597"/>
          </a:xfrm>
          <a:custGeom>
            <a:avLst/>
            <a:gdLst/>
            <a:ahLst/>
            <a:cxnLst/>
            <a:rect l="0" t="0" r="0" b="0"/>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16829"/>
          <p:cNvSpPr/>
          <p:nvPr/>
        </p:nvSpPr>
        <p:spPr>
          <a:xfrm>
            <a:off x="3404589" y="2322973"/>
            <a:ext cx="157696" cy="131702"/>
          </a:xfrm>
          <a:custGeom>
            <a:avLst/>
            <a:gdLst/>
            <a:ahLst/>
            <a:cxnLst/>
            <a:rect l="0" t="0" r="0" b="0"/>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6" name="任意多边形 16830"/>
          <p:cNvSpPr/>
          <p:nvPr/>
        </p:nvSpPr>
        <p:spPr>
          <a:xfrm>
            <a:off x="3278085" y="1927866"/>
            <a:ext cx="653314" cy="436698"/>
          </a:xfrm>
          <a:custGeom>
            <a:avLst/>
            <a:gdLst/>
            <a:ahLst/>
            <a:cxnLst/>
            <a:rect l="0" t="0" r="0" b="0"/>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7" name="任意多边形 16831"/>
          <p:cNvSpPr/>
          <p:nvPr/>
        </p:nvSpPr>
        <p:spPr>
          <a:xfrm>
            <a:off x="2713150" y="1855083"/>
            <a:ext cx="173293" cy="159429"/>
          </a:xfrm>
          <a:custGeom>
            <a:avLst/>
            <a:gdLst/>
            <a:ahLst/>
            <a:cxnLst/>
            <a:rect l="0" t="0" r="0" b="0"/>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8" name="任意多边形 16832"/>
          <p:cNvSpPr/>
          <p:nvPr/>
        </p:nvSpPr>
        <p:spPr>
          <a:xfrm>
            <a:off x="2896841" y="1796163"/>
            <a:ext cx="157697" cy="102242"/>
          </a:xfrm>
          <a:custGeom>
            <a:avLst/>
            <a:gdLst/>
            <a:ahLst/>
            <a:cxnLst/>
            <a:rect l="0" t="0" r="0" b="0"/>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任意多边形 16833"/>
          <p:cNvSpPr/>
          <p:nvPr/>
        </p:nvSpPr>
        <p:spPr>
          <a:xfrm>
            <a:off x="2830990" y="1742442"/>
            <a:ext cx="119573" cy="67585"/>
          </a:xfrm>
          <a:custGeom>
            <a:avLst/>
            <a:gdLst/>
            <a:ahLst/>
            <a:cxnLst/>
            <a:rect l="0" t="0" r="0" b="0"/>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0" name="任意多边形 16834"/>
          <p:cNvSpPr/>
          <p:nvPr/>
        </p:nvSpPr>
        <p:spPr>
          <a:xfrm>
            <a:off x="3066668" y="1810027"/>
            <a:ext cx="100510" cy="88379"/>
          </a:xfrm>
          <a:custGeom>
            <a:avLst/>
            <a:gdLst/>
            <a:ahLst/>
            <a:cxnLst/>
            <a:rect l="0" t="0" r="0" b="0"/>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任意多边形 16835"/>
          <p:cNvSpPr/>
          <p:nvPr/>
        </p:nvSpPr>
        <p:spPr>
          <a:xfrm>
            <a:off x="3168911" y="1863747"/>
            <a:ext cx="39857" cy="50255"/>
          </a:xfrm>
          <a:custGeom>
            <a:avLst/>
            <a:gdLst/>
            <a:ahLst/>
            <a:cxnLst/>
            <a:rect l="0" t="0" r="0" b="0"/>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2" name="任意多边形 16836"/>
          <p:cNvSpPr/>
          <p:nvPr/>
        </p:nvSpPr>
        <p:spPr>
          <a:xfrm>
            <a:off x="3158513" y="1794430"/>
            <a:ext cx="235678" cy="112641"/>
          </a:xfrm>
          <a:custGeom>
            <a:avLst/>
            <a:gdLst/>
            <a:ahLst/>
            <a:cxnLst/>
            <a:rect l="0" t="0" r="0" b="0"/>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3" name="任意多边形 16837"/>
          <p:cNvSpPr/>
          <p:nvPr/>
        </p:nvSpPr>
        <p:spPr>
          <a:xfrm>
            <a:off x="2973090" y="1723380"/>
            <a:ext cx="48522" cy="41590"/>
          </a:xfrm>
          <a:custGeom>
            <a:avLst/>
            <a:gdLst/>
            <a:ahLst/>
            <a:cxnLst/>
            <a:rect l="0" t="0" r="0" b="0"/>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4" name="任意多边形 16838"/>
          <p:cNvSpPr/>
          <p:nvPr/>
        </p:nvSpPr>
        <p:spPr>
          <a:xfrm>
            <a:off x="3158513" y="1459975"/>
            <a:ext cx="235678" cy="353517"/>
          </a:xfrm>
          <a:custGeom>
            <a:avLst/>
            <a:gdLst/>
            <a:ahLst/>
            <a:cxnLst/>
            <a:rect l="0" t="0" r="0" b="0"/>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5" name="任意多边形 16839"/>
          <p:cNvSpPr/>
          <p:nvPr/>
        </p:nvSpPr>
        <p:spPr>
          <a:xfrm>
            <a:off x="3163712" y="1752840"/>
            <a:ext cx="39858" cy="19063"/>
          </a:xfrm>
          <a:custGeom>
            <a:avLst/>
            <a:gdLst/>
            <a:ahLst/>
            <a:cxnLst/>
            <a:rect l="0" t="0" r="0" b="0"/>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6" name="任意多边形 16840"/>
          <p:cNvSpPr/>
          <p:nvPr/>
        </p:nvSpPr>
        <p:spPr>
          <a:xfrm>
            <a:off x="3142916" y="1702585"/>
            <a:ext cx="36392" cy="51988"/>
          </a:xfrm>
          <a:custGeom>
            <a:avLst/>
            <a:gdLst/>
            <a:ahLst/>
            <a:cxnLst/>
            <a:rect l="0" t="0" r="0" b="0"/>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任意多边形 16841"/>
          <p:cNvSpPr/>
          <p:nvPr/>
        </p:nvSpPr>
        <p:spPr>
          <a:xfrm>
            <a:off x="3070134" y="1678324"/>
            <a:ext cx="65851" cy="74515"/>
          </a:xfrm>
          <a:custGeom>
            <a:avLst/>
            <a:gdLst/>
            <a:ahLst/>
            <a:cxnLst/>
            <a:rect l="0" t="0" r="0" b="0"/>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8" name="任意多边形 16842"/>
          <p:cNvSpPr/>
          <p:nvPr/>
        </p:nvSpPr>
        <p:spPr>
          <a:xfrm>
            <a:off x="2804996" y="1948661"/>
            <a:ext cx="294598" cy="256473"/>
          </a:xfrm>
          <a:custGeom>
            <a:avLst/>
            <a:gdLst/>
            <a:ahLst/>
            <a:cxnLst/>
            <a:rect l="0" t="0" r="0" b="0"/>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rgbClr val="019ED5"/>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任意多边形 16844"/>
          <p:cNvSpPr/>
          <p:nvPr/>
        </p:nvSpPr>
        <p:spPr>
          <a:xfrm>
            <a:off x="3927933" y="4279447"/>
            <a:ext cx="39857" cy="20795"/>
          </a:xfrm>
          <a:custGeom>
            <a:avLst/>
            <a:gdLst/>
            <a:ahLst/>
            <a:cxnLst/>
            <a:rect l="0" t="0" r="0" b="0"/>
            <a:pathLst>
              <a:path w="23" h="18">
                <a:moveTo>
                  <a:pt x="2" y="0"/>
                </a:moveTo>
                <a:lnTo>
                  <a:pt x="23" y="1"/>
                </a:lnTo>
                <a:lnTo>
                  <a:pt x="21" y="18"/>
                </a:lnTo>
                <a:lnTo>
                  <a:pt x="0" y="13"/>
                </a:lnTo>
                <a:lnTo>
                  <a:pt x="2" y="0"/>
                </a:lnTo>
                <a:close/>
              </a:path>
            </a:pathLst>
          </a:custGeom>
          <a:solidFill>
            <a:srgbClr val="019ED5"/>
          </a:solidFill>
          <a:ln w="635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0" name="任意多边形 16845"/>
          <p:cNvSpPr/>
          <p:nvPr/>
        </p:nvSpPr>
        <p:spPr>
          <a:xfrm>
            <a:off x="8457805" y="4156410"/>
            <a:ext cx="220081" cy="395107"/>
          </a:xfrm>
          <a:custGeom>
            <a:avLst/>
            <a:gdLst/>
            <a:ahLst/>
            <a:cxnLst/>
            <a:rect l="0" t="0" r="0" b="0"/>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1" name="任意多边形 16846"/>
          <p:cNvSpPr/>
          <p:nvPr/>
        </p:nvSpPr>
        <p:spPr>
          <a:xfrm>
            <a:off x="8312239" y="3932862"/>
            <a:ext cx="247808" cy="485220"/>
          </a:xfrm>
          <a:custGeom>
            <a:avLst/>
            <a:gdLst/>
            <a:ahLst/>
            <a:cxnLst/>
            <a:rect l="0" t="0" r="0" b="0"/>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2" name="任意多边形 16847"/>
          <p:cNvSpPr/>
          <p:nvPr/>
        </p:nvSpPr>
        <p:spPr>
          <a:xfrm>
            <a:off x="8560048" y="4541120"/>
            <a:ext cx="126504" cy="145566"/>
          </a:xfrm>
          <a:custGeom>
            <a:avLst/>
            <a:gdLst/>
            <a:ahLst/>
            <a:cxnLst/>
            <a:rect l="0" t="0" r="0" b="0"/>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3" name="直接连接符 192"/>
          <p:cNvSpPr/>
          <p:nvPr/>
        </p:nvSpPr>
        <p:spPr>
          <a:xfrm>
            <a:off x="9019274" y="4237857"/>
            <a:ext cx="0" cy="0"/>
          </a:xfrm>
          <a:prstGeom prst="line">
            <a:avLst/>
          </a:prstGeom>
          <a:ln w="0"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4" name="任意多边形 16849"/>
          <p:cNvSpPr/>
          <p:nvPr/>
        </p:nvSpPr>
        <p:spPr>
          <a:xfrm>
            <a:off x="5066466" y="2343768"/>
            <a:ext cx="143834" cy="55454"/>
          </a:xfrm>
          <a:custGeom>
            <a:avLst/>
            <a:gdLst/>
            <a:ahLst/>
            <a:cxnLst/>
            <a:rect l="0" t="0" r="0" b="0"/>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rgbClr val="8AABCA"/>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任意多边形 16850"/>
          <p:cNvSpPr/>
          <p:nvPr/>
        </p:nvSpPr>
        <p:spPr>
          <a:xfrm>
            <a:off x="9428245" y="4672822"/>
            <a:ext cx="235678" cy="202752"/>
          </a:xfrm>
          <a:custGeom>
            <a:avLst/>
            <a:gdLst/>
            <a:ahLst/>
            <a:cxnLst/>
            <a:rect l="0" t="0" r="0" b="0"/>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6" name="任意多边形 16851"/>
          <p:cNvSpPr/>
          <p:nvPr/>
        </p:nvSpPr>
        <p:spPr>
          <a:xfrm>
            <a:off x="9663923" y="4721344"/>
            <a:ext cx="190622" cy="185423"/>
          </a:xfrm>
          <a:custGeom>
            <a:avLst/>
            <a:gdLst/>
            <a:ahLst/>
            <a:cxnLst/>
            <a:rect l="0" t="0" r="0" b="0"/>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nvGrpSpPr>
          <p:cNvPr id="197" name="组合 196"/>
          <p:cNvGrpSpPr/>
          <p:nvPr/>
        </p:nvGrpSpPr>
        <p:grpSpPr>
          <a:xfrm>
            <a:off x="5582878" y="2768335"/>
            <a:ext cx="273803" cy="402039"/>
            <a:chOff x="2201" y="1250"/>
            <a:chExt cx="133" cy="193"/>
          </a:xfrm>
          <a:solidFill>
            <a:srgbClr val="8AABCA"/>
          </a:solidFill>
          <a:scene3d>
            <a:camera prst="orthographicFront">
              <a:rot lat="0" lon="0" rev="0"/>
            </a:camera>
            <a:lightRig rig="balanced" dir="t">
              <a:rot lat="0" lon="0" rev="8700000"/>
            </a:lightRig>
          </a:scene3d>
        </p:grpSpPr>
        <p:sp>
          <p:nvSpPr>
            <p:cNvPr id="198" name="任意多边形 16853"/>
            <p:cNvSpPr/>
            <p:nvPr/>
          </p:nvSpPr>
          <p:spPr>
            <a:xfrm>
              <a:off x="2234" y="1250"/>
              <a:ext cx="100" cy="193"/>
            </a:xfrm>
            <a:custGeom>
              <a:avLst/>
              <a:gdLst/>
              <a:ahLst/>
              <a:cxnLst/>
              <a:rect l="0" t="0" r="0" b="0"/>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9" name="任意多边形 16854"/>
            <p:cNvSpPr/>
            <p:nvPr/>
          </p:nvSpPr>
          <p:spPr>
            <a:xfrm>
              <a:off x="2201" y="1331"/>
              <a:ext cx="34" cy="22"/>
            </a:xfrm>
            <a:custGeom>
              <a:avLst/>
              <a:gdLst/>
              <a:ahLst/>
              <a:cxnLst/>
              <a:rect l="0" t="0" r="0" b="0"/>
              <a:pathLst>
                <a:path w="34" h="22">
                  <a:moveTo>
                    <a:pt x="24" y="22"/>
                  </a:moveTo>
                  <a:lnTo>
                    <a:pt x="0" y="18"/>
                  </a:lnTo>
                  <a:lnTo>
                    <a:pt x="13" y="0"/>
                  </a:lnTo>
                  <a:lnTo>
                    <a:pt x="27" y="3"/>
                  </a:lnTo>
                  <a:lnTo>
                    <a:pt x="34" y="15"/>
                  </a:lnTo>
                  <a:lnTo>
                    <a:pt x="24" y="22"/>
                  </a:lnTo>
                  <a:close/>
                </a:path>
              </a:pathLst>
            </a:custGeom>
            <a:grpFill/>
            <a:ln w="9525" cap="flat" cmpd="sng">
              <a:noFill/>
              <a:prstDash val="solid"/>
              <a:headEnd type="none" w="med" len="med"/>
              <a:tailEnd type="none" w="med" len="med"/>
            </a:ln>
            <a:effectLst>
              <a:outerShdw blurRad="44450" dist="27940" dir="5400000" algn="ctr">
                <a:srgbClr val="000000">
                  <a:alpha val="32000"/>
                </a:srgbClr>
              </a:outerShdw>
            </a:effectLst>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0" name="任意多边形 16855"/>
          <p:cNvSpPr/>
          <p:nvPr/>
        </p:nvSpPr>
        <p:spPr>
          <a:xfrm>
            <a:off x="6173807" y="3291679"/>
            <a:ext cx="74515" cy="51988"/>
          </a:xfrm>
          <a:custGeom>
            <a:avLst/>
            <a:gdLst/>
            <a:ahLst/>
            <a:cxnLst/>
            <a:rect l="0" t="0" r="0" b="0"/>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1" name="任意多边形 16857"/>
          <p:cNvSpPr/>
          <p:nvPr/>
        </p:nvSpPr>
        <p:spPr>
          <a:xfrm>
            <a:off x="6657293" y="3697184"/>
            <a:ext cx="79715" cy="48522"/>
          </a:xfrm>
          <a:custGeom>
            <a:avLst/>
            <a:gdLst/>
            <a:ahLst/>
            <a:cxnLst/>
            <a:rect l="0" t="0" r="0" b="0"/>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2" name="任意多边形 16858"/>
          <p:cNvSpPr/>
          <p:nvPr/>
        </p:nvSpPr>
        <p:spPr>
          <a:xfrm>
            <a:off x="7820088" y="3024808"/>
            <a:ext cx="1646281" cy="1143732"/>
          </a:xfrm>
          <a:custGeom>
            <a:avLst/>
            <a:gdLst/>
            <a:ahLst/>
            <a:cxnLst/>
            <a:rect l="0" t="0" r="0" b="0"/>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solidFill>
            <a:srgbClr val="CC3300"/>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任意多边形 16859"/>
          <p:cNvSpPr/>
          <p:nvPr/>
        </p:nvSpPr>
        <p:spPr>
          <a:xfrm>
            <a:off x="9182169" y="3458040"/>
            <a:ext cx="135168" cy="169827"/>
          </a:xfrm>
          <a:custGeom>
            <a:avLst/>
            <a:gdLst/>
            <a:ahLst/>
            <a:cxnLst/>
            <a:rect l="0" t="0" r="0" b="0"/>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solidFill>
            <a:srgbClr val="8AABCA"/>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4" name="任意多边形 16860"/>
          <p:cNvSpPr/>
          <p:nvPr/>
        </p:nvSpPr>
        <p:spPr>
          <a:xfrm>
            <a:off x="9234157" y="3610537"/>
            <a:ext cx="93578" cy="114373"/>
          </a:xfrm>
          <a:custGeom>
            <a:avLst/>
            <a:gdLst/>
            <a:ahLst/>
            <a:cxnLst/>
            <a:rect l="0" t="0" r="0" b="0"/>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solidFill>
            <a:srgbClr val="8AABCA"/>
          </a:solidFill>
          <a:ln w="9525" cap="flat" cmpd="sng">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205" name="Picture 263" descr="red"/>
          <p:cNvPicPr>
            <a:picLocks noChangeAspect="1"/>
          </p:cNvPicPr>
          <p:nvPr/>
        </p:nvPicPr>
        <p:blipFill>
          <a:blip r:embed="rId2" cstate="email"/>
          <a:stretch>
            <a:fillRect/>
          </a:stretch>
        </p:blipFill>
        <p:spPr>
          <a:xfrm>
            <a:off x="2941426" y="1466432"/>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6" name="Picture 263" descr="red"/>
          <p:cNvPicPr>
            <a:picLocks noChangeAspect="1"/>
          </p:cNvPicPr>
          <p:nvPr/>
        </p:nvPicPr>
        <p:blipFill>
          <a:blip r:embed="rId2" cstate="email"/>
          <a:stretch>
            <a:fillRect/>
          </a:stretch>
        </p:blipFill>
        <p:spPr>
          <a:xfrm>
            <a:off x="2517045" y="367508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7" name="Picture 263" descr="red"/>
          <p:cNvPicPr>
            <a:picLocks noChangeAspect="1"/>
          </p:cNvPicPr>
          <p:nvPr/>
        </p:nvPicPr>
        <p:blipFill>
          <a:blip r:embed="rId2" cstate="email"/>
          <a:stretch>
            <a:fillRect/>
          </a:stretch>
        </p:blipFill>
        <p:spPr>
          <a:xfrm>
            <a:off x="3843722" y="4382646"/>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8" name="Picture 263" descr="red"/>
          <p:cNvPicPr>
            <a:picLocks noChangeAspect="1"/>
          </p:cNvPicPr>
          <p:nvPr/>
        </p:nvPicPr>
        <p:blipFill>
          <a:blip r:embed="rId2" cstate="email"/>
          <a:stretch>
            <a:fillRect/>
          </a:stretch>
        </p:blipFill>
        <p:spPr>
          <a:xfrm>
            <a:off x="5966405" y="1767197"/>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9" name="Picture 263" descr="red"/>
          <p:cNvPicPr>
            <a:picLocks noChangeAspect="1"/>
          </p:cNvPicPr>
          <p:nvPr/>
        </p:nvPicPr>
        <p:blipFill>
          <a:blip r:embed="rId2" cstate="email"/>
          <a:stretch>
            <a:fillRect/>
          </a:stretch>
        </p:blipFill>
        <p:spPr>
          <a:xfrm>
            <a:off x="5196434" y="245406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0" name="Picture 263" descr="red"/>
          <p:cNvPicPr>
            <a:picLocks noChangeAspect="1"/>
          </p:cNvPicPr>
          <p:nvPr/>
        </p:nvPicPr>
        <p:blipFill>
          <a:blip r:embed="rId2" cstate="email"/>
          <a:stretch>
            <a:fillRect/>
          </a:stretch>
        </p:blipFill>
        <p:spPr>
          <a:xfrm>
            <a:off x="5814784" y="2916983"/>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1" name="Picture 263" descr="red"/>
          <p:cNvPicPr>
            <a:picLocks noChangeAspect="1"/>
          </p:cNvPicPr>
          <p:nvPr/>
        </p:nvPicPr>
        <p:blipFill>
          <a:blip r:embed="rId2" cstate="email"/>
          <a:stretch>
            <a:fillRect/>
          </a:stretch>
        </p:blipFill>
        <p:spPr>
          <a:xfrm>
            <a:off x="6438005" y="351151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2" name="Picture 263" descr="red"/>
          <p:cNvPicPr>
            <a:picLocks noChangeAspect="1"/>
          </p:cNvPicPr>
          <p:nvPr/>
        </p:nvPicPr>
        <p:blipFill>
          <a:blip r:embed="rId2" cstate="email"/>
          <a:stretch>
            <a:fillRect/>
          </a:stretch>
        </p:blipFill>
        <p:spPr>
          <a:xfrm>
            <a:off x="8404962" y="2019898"/>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3" name="Picture 263" descr="red"/>
          <p:cNvPicPr>
            <a:picLocks noChangeAspect="1"/>
          </p:cNvPicPr>
          <p:nvPr/>
        </p:nvPicPr>
        <p:blipFill>
          <a:blip r:embed="rId2" cstate="email"/>
          <a:stretch>
            <a:fillRect/>
          </a:stretch>
        </p:blipFill>
        <p:spPr>
          <a:xfrm>
            <a:off x="8442867" y="2967524"/>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4" name="Picture 263" descr="red"/>
          <p:cNvPicPr>
            <a:picLocks noChangeAspect="1"/>
          </p:cNvPicPr>
          <p:nvPr/>
        </p:nvPicPr>
        <p:blipFill>
          <a:blip r:embed="rId2" cstate="email"/>
          <a:stretch>
            <a:fillRect/>
          </a:stretch>
        </p:blipFill>
        <p:spPr>
          <a:xfrm>
            <a:off x="7419431" y="358664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5" name="Picture 263" descr="red"/>
          <p:cNvPicPr>
            <a:picLocks noChangeAspect="1"/>
          </p:cNvPicPr>
          <p:nvPr/>
        </p:nvPicPr>
        <p:blipFill>
          <a:blip r:embed="rId2" cstate="email"/>
          <a:stretch>
            <a:fillRect/>
          </a:stretch>
        </p:blipFill>
        <p:spPr>
          <a:xfrm>
            <a:off x="8354421" y="4142580"/>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6" name="Picture 263" descr="red"/>
          <p:cNvPicPr>
            <a:picLocks noChangeAspect="1"/>
          </p:cNvPicPr>
          <p:nvPr/>
        </p:nvPicPr>
        <p:blipFill>
          <a:blip r:embed="rId2" cstate="email"/>
          <a:stretch>
            <a:fillRect/>
          </a:stretch>
        </p:blipFill>
        <p:spPr>
          <a:xfrm>
            <a:off x="9099888" y="4824871"/>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17" name="文本框 216"/>
          <p:cNvSpPr txBox="1"/>
          <p:nvPr/>
        </p:nvSpPr>
        <p:spPr>
          <a:xfrm>
            <a:off x="3604995" y="1373621"/>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sp>
        <p:nvSpPr>
          <p:cNvPr id="218" name="文本框 217"/>
          <p:cNvSpPr txBox="1"/>
          <p:nvPr/>
        </p:nvSpPr>
        <p:spPr>
          <a:xfrm>
            <a:off x="2460418" y="338011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5%</a:t>
            </a:r>
            <a:endParaRPr lang="zh-CN" altLang="en-US" dirty="0">
              <a:solidFill>
                <a:schemeClr val="bg1"/>
              </a:solidFill>
              <a:latin typeface="微软雅黑" panose="020B0503020204020204" charset="-122"/>
              <a:ea typeface="微软雅黑" panose="020B0503020204020204" charset="-122"/>
            </a:endParaRPr>
          </a:p>
        </p:txBody>
      </p:sp>
      <p:sp>
        <p:nvSpPr>
          <p:cNvPr id="219" name="文本框 218"/>
          <p:cNvSpPr txBox="1"/>
          <p:nvPr/>
        </p:nvSpPr>
        <p:spPr>
          <a:xfrm>
            <a:off x="3989256" y="4845773"/>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altLang="zh-CN" dirty="0">
                <a:solidFill>
                  <a:schemeClr val="bg1"/>
                </a:solidFill>
                <a:latin typeface="微软雅黑" panose="020B0503020204020204" charset="-122"/>
                <a:ea typeface="微软雅黑" panose="020B0503020204020204" charset="-122"/>
              </a:rPr>
              <a:t>20%</a:t>
            </a:r>
            <a:endParaRPr lang="zh-CN" altLang="en-US" dirty="0">
              <a:solidFill>
                <a:schemeClr val="bg1"/>
              </a:solidFill>
              <a:latin typeface="微软雅黑" panose="020B0503020204020204" charset="-122"/>
              <a:ea typeface="微软雅黑" panose="020B0503020204020204" charset="-122"/>
            </a:endParaRPr>
          </a:p>
        </p:txBody>
      </p:sp>
      <p:sp>
        <p:nvSpPr>
          <p:cNvPr id="220" name="文本框 219"/>
          <p:cNvSpPr txBox="1"/>
          <p:nvPr/>
        </p:nvSpPr>
        <p:spPr>
          <a:xfrm>
            <a:off x="6680515" y="1674386"/>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1" name="文本框 220"/>
          <p:cNvSpPr txBox="1"/>
          <p:nvPr/>
        </p:nvSpPr>
        <p:spPr>
          <a:xfrm>
            <a:off x="4924247" y="2344041"/>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2" name="文本框 221"/>
          <p:cNvSpPr txBox="1"/>
          <p:nvPr/>
        </p:nvSpPr>
        <p:spPr>
          <a:xfrm>
            <a:off x="5631809" y="2874712"/>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10%</a:t>
            </a:r>
            <a:endParaRPr lang="zh-CN" altLang="en-US" dirty="0"/>
          </a:p>
        </p:txBody>
      </p:sp>
      <p:sp>
        <p:nvSpPr>
          <p:cNvPr id="223" name="文本框 222"/>
          <p:cNvSpPr txBox="1"/>
          <p:nvPr/>
        </p:nvSpPr>
        <p:spPr>
          <a:xfrm>
            <a:off x="7027295" y="3661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4" name="文本框 223"/>
          <p:cNvSpPr txBox="1"/>
          <p:nvPr/>
        </p:nvSpPr>
        <p:spPr>
          <a:xfrm>
            <a:off x="6490990" y="4277199"/>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6%</a:t>
            </a:r>
            <a:endParaRPr lang="zh-CN" altLang="en-US" dirty="0"/>
          </a:p>
        </p:txBody>
      </p:sp>
      <p:sp>
        <p:nvSpPr>
          <p:cNvPr id="225" name="文本框 224"/>
          <p:cNvSpPr txBox="1"/>
          <p:nvPr/>
        </p:nvSpPr>
        <p:spPr>
          <a:xfrm>
            <a:off x="9144343" y="5224824"/>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2%</a:t>
            </a:r>
            <a:endParaRPr lang="zh-CN" altLang="en-US" dirty="0">
              <a:solidFill>
                <a:schemeClr val="bg1"/>
              </a:solidFill>
            </a:endParaRPr>
          </a:p>
        </p:txBody>
      </p:sp>
      <p:sp>
        <p:nvSpPr>
          <p:cNvPr id="226" name="文本框 225"/>
          <p:cNvSpPr txBox="1"/>
          <p:nvPr/>
        </p:nvSpPr>
        <p:spPr>
          <a:xfrm>
            <a:off x="9118812" y="410825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7" name="文本框 226"/>
          <p:cNvSpPr txBox="1"/>
          <p:nvPr/>
        </p:nvSpPr>
        <p:spPr>
          <a:xfrm>
            <a:off x="7906111" y="4150848"/>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t>5%</a:t>
            </a:r>
            <a:endParaRPr lang="zh-CN" altLang="en-US" dirty="0"/>
          </a:p>
        </p:txBody>
      </p:sp>
      <p:sp>
        <p:nvSpPr>
          <p:cNvPr id="228" name="文本框 227"/>
          <p:cNvSpPr txBox="1"/>
          <p:nvPr/>
        </p:nvSpPr>
        <p:spPr>
          <a:xfrm>
            <a:off x="8474687" y="3531732"/>
            <a:ext cx="572552"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5%</a:t>
            </a:r>
            <a:endParaRPr lang="zh-CN" altLang="en-US" dirty="0">
              <a:solidFill>
                <a:schemeClr val="bg1"/>
              </a:solidFill>
            </a:endParaRPr>
          </a:p>
        </p:txBody>
      </p:sp>
      <p:sp>
        <p:nvSpPr>
          <p:cNvPr id="229" name="文本框 228"/>
          <p:cNvSpPr txBox="1"/>
          <p:nvPr/>
        </p:nvSpPr>
        <p:spPr>
          <a:xfrm>
            <a:off x="9156978" y="2066070"/>
            <a:ext cx="719539" cy="4031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zh-CN"/>
            </a:defPPr>
            <a:lvl1pPr>
              <a:defRPr>
                <a:latin typeface="微软雅黑" panose="020B0503020204020204" charset="-122"/>
                <a:ea typeface="微软雅黑" panose="020B0503020204020204" charset="-122"/>
              </a:defRPr>
            </a:lvl1pPr>
          </a:lstStyle>
          <a:p>
            <a:r>
              <a:rPr lang="en-US" altLang="zh-CN" dirty="0">
                <a:solidFill>
                  <a:schemeClr val="bg1"/>
                </a:solidFill>
              </a:rPr>
              <a:t>15%</a:t>
            </a:r>
            <a:endParaRPr lang="zh-CN" altLang="en-US" dirty="0">
              <a:solidFill>
                <a:schemeClr val="bg1"/>
              </a:solidFill>
            </a:endParaRPr>
          </a:p>
        </p:txBody>
      </p:sp>
      <p:pic>
        <p:nvPicPr>
          <p:cNvPr id="230" name="Picture 263" descr="red"/>
          <p:cNvPicPr>
            <a:picLocks noChangeAspect="1"/>
          </p:cNvPicPr>
          <p:nvPr/>
        </p:nvPicPr>
        <p:blipFill>
          <a:blip r:embed="rId2" cstate="email"/>
          <a:stretch>
            <a:fillRect/>
          </a:stretch>
        </p:blipFill>
        <p:spPr>
          <a:xfrm>
            <a:off x="5991674" y="3788799"/>
            <a:ext cx="712233" cy="578798"/>
          </a:xfrm>
          <a:prstGeom prst="rect">
            <a:avLst/>
          </a:prstGeom>
          <a:no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选择我们的理由</a:t>
            </a:r>
            <a:endParaRPr lang="zh-CN" altLang="en-US" dirty="0"/>
          </a:p>
        </p:txBody>
      </p:sp>
      <p:pic>
        <p:nvPicPr>
          <p:cNvPr id="5" name="图片 4" descr="选择我们的理由"/>
          <p:cNvPicPr>
            <a:picLocks noChangeAspect="1"/>
          </p:cNvPicPr>
          <p:nvPr/>
        </p:nvPicPr>
        <p:blipFill>
          <a:blip r:embed="rId2"/>
          <a:stretch>
            <a:fillRect/>
          </a:stretch>
        </p:blipFill>
        <p:spPr>
          <a:xfrm>
            <a:off x="4020855" y="1590522"/>
            <a:ext cx="4478655" cy="4593590"/>
          </a:xfrm>
          <a:prstGeom prst="rect">
            <a:avLst/>
          </a:prstGeom>
        </p:spPr>
      </p:pic>
      <p:sp>
        <p:nvSpPr>
          <p:cNvPr id="3" name="文本框 2"/>
          <p:cNvSpPr txBox="1"/>
          <p:nvPr/>
        </p:nvSpPr>
        <p:spPr>
          <a:xfrm>
            <a:off x="5976772" y="3561614"/>
            <a:ext cx="723481" cy="646332"/>
          </a:xfrm>
          <a:prstGeom prst="rect">
            <a:avLst/>
          </a:prstGeom>
          <a:noFill/>
        </p:spPr>
        <p:txBody>
          <a:bodyPr wrap="square" rtlCol="0">
            <a:spAutoFit/>
          </a:bodyPr>
          <a:lstStyle/>
          <a:p>
            <a:r>
              <a:rPr lang="zh-CN" altLang="en-US" dirty="0" smtClean="0"/>
              <a:t>产品</a:t>
            </a:r>
            <a:endParaRPr lang="en-US" altLang="zh-CN" dirty="0" smtClean="0"/>
          </a:p>
          <a:p>
            <a:r>
              <a:rPr lang="zh-CN" altLang="en-US" dirty="0" smtClean="0"/>
              <a:t>优势</a:t>
            </a:r>
            <a:endParaRPr lang="zh-CN" altLang="en-US" dirty="0"/>
          </a:p>
        </p:txBody>
      </p:sp>
      <p:sp>
        <p:nvSpPr>
          <p:cNvPr id="6" name="文本框 5"/>
          <p:cNvSpPr txBox="1"/>
          <p:nvPr/>
        </p:nvSpPr>
        <p:spPr>
          <a:xfrm>
            <a:off x="5688215" y="2199464"/>
            <a:ext cx="1143933" cy="369332"/>
          </a:xfrm>
          <a:prstGeom prst="rect">
            <a:avLst/>
          </a:prstGeom>
          <a:noFill/>
        </p:spPr>
        <p:txBody>
          <a:bodyPr wrap="square" rtlCol="0">
            <a:spAutoFit/>
          </a:bodyPr>
          <a:lstStyle/>
          <a:p>
            <a:r>
              <a:rPr lang="zh-CN" altLang="en-US" dirty="0" smtClean="0">
                <a:solidFill>
                  <a:schemeClr val="bg1"/>
                </a:solidFill>
              </a:rPr>
              <a:t>广泛兼容</a:t>
            </a:r>
            <a:endParaRPr lang="zh-CN" altLang="en-US" dirty="0">
              <a:solidFill>
                <a:schemeClr val="bg1"/>
              </a:solidFill>
            </a:endParaRPr>
          </a:p>
        </p:txBody>
      </p:sp>
      <p:sp>
        <p:nvSpPr>
          <p:cNvPr id="7" name="文本框 6"/>
          <p:cNvSpPr txBox="1"/>
          <p:nvPr/>
        </p:nvSpPr>
        <p:spPr>
          <a:xfrm>
            <a:off x="7094062" y="2916943"/>
            <a:ext cx="1143933" cy="369332"/>
          </a:xfrm>
          <a:prstGeom prst="rect">
            <a:avLst/>
          </a:prstGeom>
          <a:noFill/>
        </p:spPr>
        <p:txBody>
          <a:bodyPr wrap="square" rtlCol="0">
            <a:spAutoFit/>
          </a:bodyPr>
          <a:lstStyle/>
          <a:p>
            <a:r>
              <a:rPr lang="zh-CN" altLang="en-US" dirty="0" smtClean="0">
                <a:solidFill>
                  <a:schemeClr val="bg1"/>
                </a:solidFill>
              </a:rPr>
              <a:t>支持定制</a:t>
            </a:r>
            <a:endParaRPr lang="zh-CN" altLang="en-US" dirty="0">
              <a:solidFill>
                <a:schemeClr val="bg1"/>
              </a:solidFill>
            </a:endParaRPr>
          </a:p>
        </p:txBody>
      </p:sp>
      <p:sp>
        <p:nvSpPr>
          <p:cNvPr id="8" name="文本框 7"/>
          <p:cNvSpPr txBox="1"/>
          <p:nvPr/>
        </p:nvSpPr>
        <p:spPr>
          <a:xfrm>
            <a:off x="7094061" y="4428030"/>
            <a:ext cx="1143933" cy="369332"/>
          </a:xfrm>
          <a:prstGeom prst="rect">
            <a:avLst/>
          </a:prstGeom>
          <a:noFill/>
        </p:spPr>
        <p:txBody>
          <a:bodyPr wrap="square" rtlCol="0">
            <a:spAutoFit/>
          </a:bodyPr>
          <a:lstStyle/>
          <a:p>
            <a:r>
              <a:rPr lang="zh-CN" altLang="en-US" dirty="0" smtClean="0">
                <a:solidFill>
                  <a:schemeClr val="bg1"/>
                </a:solidFill>
              </a:rPr>
              <a:t>质量保证</a:t>
            </a:r>
            <a:endParaRPr lang="zh-CN" altLang="en-US" dirty="0">
              <a:solidFill>
                <a:schemeClr val="bg1"/>
              </a:solidFill>
            </a:endParaRPr>
          </a:p>
        </p:txBody>
      </p:sp>
      <p:sp>
        <p:nvSpPr>
          <p:cNvPr id="9" name="文本框 8"/>
          <p:cNvSpPr txBox="1"/>
          <p:nvPr/>
        </p:nvSpPr>
        <p:spPr>
          <a:xfrm>
            <a:off x="4323090" y="2916943"/>
            <a:ext cx="1143933" cy="369332"/>
          </a:xfrm>
          <a:prstGeom prst="rect">
            <a:avLst/>
          </a:prstGeom>
          <a:noFill/>
        </p:spPr>
        <p:txBody>
          <a:bodyPr wrap="square" rtlCol="0">
            <a:spAutoFit/>
          </a:bodyPr>
          <a:lstStyle/>
          <a:p>
            <a:r>
              <a:rPr lang="zh-CN" altLang="en-US" dirty="0" smtClean="0">
                <a:solidFill>
                  <a:schemeClr val="bg1"/>
                </a:solidFill>
              </a:rPr>
              <a:t>库存充足</a:t>
            </a:r>
            <a:endParaRPr lang="zh-CN" altLang="en-US" dirty="0">
              <a:solidFill>
                <a:schemeClr val="bg1"/>
              </a:solidFill>
            </a:endParaRPr>
          </a:p>
        </p:txBody>
      </p:sp>
      <p:sp>
        <p:nvSpPr>
          <p:cNvPr id="10" name="文本框 9"/>
          <p:cNvSpPr txBox="1"/>
          <p:nvPr/>
        </p:nvSpPr>
        <p:spPr>
          <a:xfrm>
            <a:off x="4413525" y="4444834"/>
            <a:ext cx="1143933" cy="369332"/>
          </a:xfrm>
          <a:prstGeom prst="rect">
            <a:avLst/>
          </a:prstGeom>
          <a:noFill/>
        </p:spPr>
        <p:txBody>
          <a:bodyPr wrap="square" rtlCol="0">
            <a:spAutoFit/>
          </a:bodyPr>
          <a:lstStyle/>
          <a:p>
            <a:r>
              <a:rPr lang="zh-CN" altLang="en-US" dirty="0" smtClean="0">
                <a:solidFill>
                  <a:schemeClr val="bg1"/>
                </a:solidFill>
              </a:rPr>
              <a:t>技术支持</a:t>
            </a:r>
            <a:endParaRPr lang="zh-CN" altLang="en-US" dirty="0">
              <a:solidFill>
                <a:schemeClr val="bg1"/>
              </a:solidFill>
            </a:endParaRPr>
          </a:p>
        </p:txBody>
      </p:sp>
      <p:sp>
        <p:nvSpPr>
          <p:cNvPr id="11" name="文本框 10"/>
          <p:cNvSpPr txBox="1"/>
          <p:nvPr/>
        </p:nvSpPr>
        <p:spPr>
          <a:xfrm>
            <a:off x="5766547" y="5200765"/>
            <a:ext cx="1143933" cy="369332"/>
          </a:xfrm>
          <a:prstGeom prst="rect">
            <a:avLst/>
          </a:prstGeom>
          <a:noFill/>
        </p:spPr>
        <p:txBody>
          <a:bodyPr wrap="square" rtlCol="0">
            <a:spAutoFit/>
          </a:bodyPr>
          <a:lstStyle/>
          <a:p>
            <a:r>
              <a:rPr lang="zh-CN" altLang="en-US" dirty="0">
                <a:solidFill>
                  <a:schemeClr val="bg1"/>
                </a:solidFill>
              </a:rPr>
              <a:t>交期承诺</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业绩增长</a:t>
            </a:r>
            <a:endParaRPr lang="zh-CN" altLang="en-US" dirty="0"/>
          </a:p>
        </p:txBody>
      </p:sp>
      <p:graphicFrame>
        <p:nvGraphicFramePr>
          <p:cNvPr id="4" name="表格 3"/>
          <p:cNvGraphicFramePr>
            <a:graphicFrameLocks noGrp="1"/>
          </p:cNvGraphicFramePr>
          <p:nvPr/>
        </p:nvGraphicFramePr>
        <p:xfrm>
          <a:off x="7558269" y="1858574"/>
          <a:ext cx="3463290" cy="3989705"/>
        </p:xfrm>
        <a:graphic>
          <a:graphicData uri="http://schemas.openxmlformats.org/drawingml/2006/table">
            <a:tbl>
              <a:tblPr firstRow="1" bandRow="1">
                <a:tableStyleId>{5C22544A-7EE6-4342-B048-85BDC9FD1C3A}</a:tableStyleId>
              </a:tblPr>
              <a:tblGrid>
                <a:gridCol w="62992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944245">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96570">
                <a:tc gridSpan="4">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年销售额增长图表</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34480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序号</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年份</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销售额（万）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增长率</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632</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2011</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1070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41%</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2012</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1523</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2280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33%</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285">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5</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2014</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3430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34%</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92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2015</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4900</a:t>
                      </a:r>
                      <a:endParaRPr lang="zh-CN" altLang="en-US"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30%</a:t>
                      </a:r>
                      <a:endParaRPr lang="zh-CN" altLang="en-US"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920">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2016</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6500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25%</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920">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2017</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9000</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a:solidFill>
                            <a:schemeClr val="accent6"/>
                          </a:solidFill>
                          <a:latin typeface="微软雅黑 Light" panose="020B0502040204020203" pitchFamily="34" charset="-122"/>
                          <a:ea typeface="微软雅黑 Light" panose="020B0502040204020203" pitchFamily="34" charset="-122"/>
                          <a:cs typeface="宋体" panose="02010600030101010101" pitchFamily="2" charset="-122"/>
                        </a:rPr>
                        <a:t>28%</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文本框 99"/>
          <p:cNvSpPr txBox="1"/>
          <p:nvPr/>
        </p:nvSpPr>
        <p:spPr>
          <a:xfrm>
            <a:off x="3905728" y="2131284"/>
            <a:ext cx="3652541" cy="400110"/>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zh-CN" altLang="en-US" sz="2000" b="0" u="none" dirty="0">
                <a:solidFill>
                  <a:srgbClr val="000080"/>
                </a:solidFill>
                <a:latin typeface="黑体" panose="02010609060101010101" charset="-122"/>
                <a:ea typeface="黑体" panose="02010609060101010101" charset="-122"/>
                <a:cs typeface="黑体" panose="02010609060101010101" charset="-122"/>
              </a:rPr>
              <a:t>年销售额增长图表（单位</a:t>
            </a:r>
            <a:r>
              <a:rPr lang="en-US" altLang="zh-CN" sz="2000" b="0" u="none" dirty="0">
                <a:solidFill>
                  <a:srgbClr val="000080"/>
                </a:solidFill>
                <a:latin typeface="黑体" panose="02010609060101010101" charset="-122"/>
                <a:ea typeface="黑体" panose="02010609060101010101" charset="-122"/>
                <a:cs typeface="黑体" panose="02010609060101010101" charset="-122"/>
              </a:rPr>
              <a:t>:</a:t>
            </a:r>
            <a:r>
              <a:rPr lang="zh-CN" altLang="en-US" sz="2000" b="0" u="none" dirty="0">
                <a:solidFill>
                  <a:srgbClr val="000080"/>
                </a:solidFill>
                <a:latin typeface="黑体" panose="02010609060101010101" charset="-122"/>
                <a:ea typeface="黑体" panose="02010609060101010101" charset="-122"/>
                <a:cs typeface="黑体" panose="02010609060101010101" charset="-122"/>
              </a:rPr>
              <a:t>万）</a:t>
            </a:r>
            <a:endParaRPr lang="zh-CN" altLang="en-US" dirty="0"/>
          </a:p>
        </p:txBody>
      </p:sp>
      <p:pic>
        <p:nvPicPr>
          <p:cNvPr id="6" name="图片 5"/>
          <p:cNvPicPr>
            <a:picLocks noChangeAspect="1"/>
          </p:cNvPicPr>
          <p:nvPr/>
        </p:nvPicPr>
        <p:blipFill>
          <a:blip r:embed="rId3"/>
          <a:stretch>
            <a:fillRect/>
          </a:stretch>
        </p:blipFill>
        <p:spPr>
          <a:xfrm>
            <a:off x="675758" y="1858574"/>
            <a:ext cx="6714490" cy="400240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24744" cy="939419"/>
          </a:xfrm>
        </p:spPr>
        <p:txBody>
          <a:bodyPr/>
          <a:lstStyle/>
          <a:p>
            <a:pPr algn="ctr"/>
            <a:r>
              <a:rPr lang="zh-CN" altLang="en-US" dirty="0"/>
              <a:t>业绩增长</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34" y="1304544"/>
            <a:ext cx="8871668" cy="5185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未来发展</a:t>
            </a:r>
            <a:endParaRPr lang="zh-CN" altLang="en-US" dirty="0"/>
          </a:p>
        </p:txBody>
      </p:sp>
      <p:sp>
        <p:nvSpPr>
          <p:cNvPr id="4" name="矩形 3"/>
          <p:cNvSpPr/>
          <p:nvPr/>
        </p:nvSpPr>
        <p:spPr>
          <a:xfrm>
            <a:off x="571500" y="1816440"/>
            <a:ext cx="7282180" cy="777457"/>
          </a:xfrm>
          <a:prstGeom prst="rect">
            <a:avLst/>
          </a:prstGeom>
        </p:spPr>
        <p:txBody>
          <a:bodyPr wrap="square">
            <a:spAutoFit/>
          </a:bodyPr>
          <a:lstStyle/>
          <a:p>
            <a:pPr>
              <a:lnSpc>
                <a:spcPct val="130000"/>
              </a:lnSpc>
            </a:pPr>
            <a:r>
              <a:rPr lang="zh-CN" altLang="en-US" dirty="0">
                <a:solidFill>
                  <a:schemeClr val="bg2"/>
                </a:solidFill>
                <a:latin typeface="微软雅黑" panose="020B0503020204020204" charset="-122"/>
                <a:ea typeface="微软雅黑" panose="020B0503020204020204" charset="-122"/>
              </a:rPr>
              <a:t>在未来的企业发展中，赛克斯康会一如既往的重视产品质量与客户信誉，致力于打造学习型企业，创百年卓越品牌！</a:t>
            </a:r>
          </a:p>
        </p:txBody>
      </p:sp>
      <p:grpSp>
        <p:nvGrpSpPr>
          <p:cNvPr id="9" name="组合 8"/>
          <p:cNvGrpSpPr/>
          <p:nvPr/>
        </p:nvGrpSpPr>
        <p:grpSpPr>
          <a:xfrm>
            <a:off x="1876486" y="1816440"/>
            <a:ext cx="4672207" cy="2811053"/>
            <a:chOff x="3022028" y="1587732"/>
            <a:chExt cx="6120680" cy="3682533"/>
          </a:xfrm>
        </p:grpSpPr>
        <p:pic>
          <p:nvPicPr>
            <p:cNvPr id="22" name="Picture 2" descr="C:\Users\Administrator\Desktop\ppt展示模板-8.png"/>
            <p:cNvPicPr>
              <a:picLocks noChangeAspect="1" noChangeArrowheads="1"/>
            </p:cNvPicPr>
            <p:nvPr/>
          </p:nvPicPr>
          <p:blipFill>
            <a:blip r:embed="rId2" cstate="print"/>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937348" y="2060861"/>
              <a:ext cx="4320480" cy="2376251"/>
            </a:xfrm>
            <a:prstGeom prst="rect">
              <a:avLst/>
            </a:prstGeom>
            <a:blipFill>
              <a:blip r:embed="rId3" cstate="screen"/>
              <a:srcRect/>
              <a:stretch>
                <a:fillRect/>
              </a:stretch>
            </a:blipFill>
            <a:ln w="25400" cap="flat" cmpd="sng" algn="ctr">
              <a:noFill/>
              <a:prstDash val="solid"/>
            </a:ln>
            <a:effectLst>
              <a:innerShdw blurRad="63500" dist="50800" dir="13500000">
                <a:prstClr val="black">
                  <a:alpha val="50000"/>
                </a:prstClr>
              </a:inn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矩形 16"/>
          <p:cNvSpPr>
            <a:spLocks noChangeArrowheads="1"/>
          </p:cNvSpPr>
          <p:nvPr/>
        </p:nvSpPr>
        <p:spPr bwMode="auto">
          <a:xfrm>
            <a:off x="6548693" y="2470857"/>
            <a:ext cx="419865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defRPr/>
            </a:pPr>
            <a:r>
              <a:rPr lang="zh-CN" altLang="en-US" sz="2000" dirty="0" smtClean="0">
                <a:solidFill>
                  <a:srgbClr val="E6791B"/>
                </a:solidFill>
              </a:rPr>
              <a:t>目标</a:t>
            </a:r>
            <a:r>
              <a:rPr lang="en-US" altLang="zh-CN" sz="2000" dirty="0" smtClean="0">
                <a:solidFill>
                  <a:srgbClr val="E6791B"/>
                </a:solidFill>
              </a:rPr>
              <a:t>1</a:t>
            </a:r>
            <a:r>
              <a:rPr lang="zh-CN" altLang="en-US" sz="2000" dirty="0" smtClean="0">
                <a:solidFill>
                  <a:schemeClr val="accent6"/>
                </a:solidFill>
              </a:rPr>
              <a:t>：销售额</a:t>
            </a:r>
            <a:r>
              <a:rPr lang="zh-CN" altLang="en-US" sz="2000" dirty="0">
                <a:solidFill>
                  <a:schemeClr val="accent6"/>
                </a:solidFill>
              </a:rPr>
              <a:t>突破</a:t>
            </a:r>
            <a:r>
              <a:rPr lang="en-US" altLang="zh-CN" sz="2000" dirty="0">
                <a:solidFill>
                  <a:schemeClr val="accent6"/>
                </a:solidFill>
              </a:rPr>
              <a:t>2-5</a:t>
            </a:r>
            <a:r>
              <a:rPr lang="zh-CN" altLang="en-US" sz="2000" dirty="0" smtClean="0">
                <a:solidFill>
                  <a:schemeClr val="accent6"/>
                </a:solidFill>
              </a:rPr>
              <a:t>亿</a:t>
            </a:r>
            <a:endParaRPr lang="zh-CN" altLang="en-US" sz="2000" dirty="0">
              <a:solidFill>
                <a:schemeClr val="accent6"/>
              </a:solidFill>
            </a:endParaRPr>
          </a:p>
        </p:txBody>
      </p:sp>
      <p:sp>
        <p:nvSpPr>
          <p:cNvPr id="21" name="矩形 20"/>
          <p:cNvSpPr>
            <a:spLocks noChangeArrowheads="1"/>
          </p:cNvSpPr>
          <p:nvPr/>
        </p:nvSpPr>
        <p:spPr bwMode="auto">
          <a:xfrm>
            <a:off x="6548693" y="3374180"/>
            <a:ext cx="4451320"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smtClean="0">
                <a:solidFill>
                  <a:srgbClr val="E6791B"/>
                </a:solidFill>
              </a:rPr>
              <a:t>目标</a:t>
            </a:r>
            <a:r>
              <a:rPr lang="en-US" altLang="zh-CN" sz="2000" dirty="0" smtClean="0">
                <a:solidFill>
                  <a:srgbClr val="E6791B"/>
                </a:solidFill>
              </a:rPr>
              <a:t>2</a:t>
            </a:r>
            <a:r>
              <a:rPr lang="zh-CN" altLang="en-US" sz="2000" dirty="0" smtClean="0">
                <a:solidFill>
                  <a:schemeClr val="accent6"/>
                </a:solidFill>
              </a:rPr>
              <a:t>：产品</a:t>
            </a:r>
            <a:r>
              <a:rPr lang="zh-CN" altLang="en-US" sz="2000" dirty="0">
                <a:solidFill>
                  <a:schemeClr val="accent6"/>
                </a:solidFill>
              </a:rPr>
              <a:t>主推</a:t>
            </a:r>
            <a:r>
              <a:rPr lang="en-US" altLang="zh-CN" sz="2000" dirty="0">
                <a:solidFill>
                  <a:schemeClr val="accent6"/>
                </a:solidFill>
              </a:rPr>
              <a:t>100G/400G/</a:t>
            </a:r>
            <a:r>
              <a:rPr lang="zh-CN" altLang="en-US" sz="2000" dirty="0">
                <a:solidFill>
                  <a:schemeClr val="accent6"/>
                </a:solidFill>
              </a:rPr>
              <a:t>硅光子</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企业简介</a:t>
            </a:r>
            <a:endParaRPr lang="zh-CN" altLang="en-US" dirty="0"/>
          </a:p>
        </p:txBody>
      </p:sp>
      <p:sp>
        <p:nvSpPr>
          <p:cNvPr id="7" name="文本框 6"/>
          <p:cNvSpPr txBox="1"/>
          <p:nvPr/>
        </p:nvSpPr>
        <p:spPr>
          <a:xfrm>
            <a:off x="1154435" y="4882696"/>
            <a:ext cx="954107"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前台</a:t>
            </a:r>
          </a:p>
        </p:txBody>
      </p:sp>
      <p:sp>
        <p:nvSpPr>
          <p:cNvPr id="8" name="文本框 11"/>
          <p:cNvSpPr txBox="1"/>
          <p:nvPr/>
        </p:nvSpPr>
        <p:spPr>
          <a:xfrm>
            <a:off x="4054962" y="4882696"/>
            <a:ext cx="1464654"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rPr>
              <a:t>办公区</a:t>
            </a:r>
          </a:p>
        </p:txBody>
      </p:sp>
      <p:sp>
        <p:nvSpPr>
          <p:cNvPr id="9" name="文本框 12"/>
          <p:cNvSpPr txBox="1"/>
          <p:nvPr/>
        </p:nvSpPr>
        <p:spPr>
          <a:xfrm>
            <a:off x="7024439" y="4882696"/>
            <a:ext cx="1464654" cy="477054"/>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solidFill>
                  <a:srgbClr val="032950"/>
                </a:solidFill>
                <a:latin typeface="微软雅黑" panose="020B0503020204020204" charset="-122"/>
                <a:ea typeface="微软雅黑" panose="020B0503020204020204" charset="-122"/>
              </a:rPr>
              <a:t>会议室</a:t>
            </a:r>
          </a:p>
        </p:txBody>
      </p:sp>
      <p:sp>
        <p:nvSpPr>
          <p:cNvPr id="10" name="文本框 2"/>
          <p:cNvSpPr txBox="1"/>
          <p:nvPr/>
        </p:nvSpPr>
        <p:spPr>
          <a:xfrm>
            <a:off x="9678711" y="4882696"/>
            <a:ext cx="1723549" cy="477054"/>
          </a:xfrm>
          <a:prstGeom prst="rect">
            <a:avLst/>
          </a:prstGeom>
          <a:noFill/>
        </p:spPr>
        <p:txBody>
          <a:bodyPr vert="horz" wrap="square" rtlCol="0">
            <a:spAutoFit/>
          </a:bodyPr>
          <a:lstStyle>
            <a:defPPr>
              <a:defRPr lang="zh-CN"/>
            </a:defPPr>
            <a:lvl1pPr>
              <a:defRPr sz="2500">
                <a:solidFill>
                  <a:schemeClr val="bg1"/>
                </a:solidFill>
                <a:latin typeface="微软雅黑" panose="020B0503020204020204" charset="-122"/>
                <a:ea typeface="微软雅黑" panose="020B0503020204020204" charset="-122"/>
              </a:defRPr>
            </a:lvl1pPr>
          </a:lstStyle>
          <a:p>
            <a:r>
              <a:rPr lang="zh-CN" altLang="en-US" dirty="0">
                <a:solidFill>
                  <a:srgbClr val="032950"/>
                </a:solidFill>
                <a:sym typeface="+mn-ea"/>
              </a:rPr>
              <a:t>接待大厅</a:t>
            </a:r>
          </a:p>
        </p:txBody>
      </p:sp>
      <p:pic>
        <p:nvPicPr>
          <p:cNvPr id="11" name="图片 10" descr="DSC_0532"/>
          <p:cNvPicPr/>
          <p:nvPr/>
        </p:nvPicPr>
        <p:blipFill rotWithShape="1">
          <a:blip r:embed="rId3" cstate="email"/>
          <a:srcRect/>
          <a:stretch>
            <a:fillRect/>
          </a:stretch>
        </p:blipFill>
        <p:spPr>
          <a:xfrm>
            <a:off x="3233386"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descr="DSC_0823"/>
          <p:cNvPicPr/>
          <p:nvPr/>
        </p:nvPicPr>
        <p:blipFill rotWithShape="1">
          <a:blip r:embed="rId4" cstate="email"/>
          <a:srcRect/>
          <a:stretch>
            <a:fillRect/>
          </a:stretch>
        </p:blipFill>
        <p:spPr>
          <a:xfrm>
            <a:off x="620342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图片 12" descr="DSC_0398"/>
          <p:cNvPicPr/>
          <p:nvPr/>
        </p:nvPicPr>
        <p:blipFill rotWithShape="1">
          <a:blip r:embed="rId5" cstate="email"/>
          <a:srcRect/>
          <a:stretch>
            <a:fillRect/>
          </a:stretch>
        </p:blipFill>
        <p:spPr>
          <a:xfrm>
            <a:off x="263351"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图片 13" descr="DSC_0859"/>
          <p:cNvPicPr/>
          <p:nvPr/>
        </p:nvPicPr>
        <p:blipFill rotWithShape="1">
          <a:blip r:embed="rId6" cstate="email"/>
          <a:srcRect/>
          <a:stretch>
            <a:fillRect/>
          </a:stretch>
        </p:blipFill>
        <p:spPr>
          <a:xfrm>
            <a:off x="9184832" y="2442612"/>
            <a:ext cx="2700891" cy="218337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514350">
              <a:lnSpc>
                <a:spcPct val="90000"/>
              </a:lnSpc>
              <a:defRPr/>
            </a:pPr>
            <a:r>
              <a:rPr lang="zh-CN" altLang="en-US" dirty="0" smtClean="0">
                <a:effectLst/>
              </a:rPr>
              <a:t>联系方式</a:t>
            </a:r>
            <a:endParaRPr lang="zh-CN" altLang="en-US" dirty="0"/>
          </a:p>
        </p:txBody>
      </p:sp>
      <p:sp>
        <p:nvSpPr>
          <p:cNvPr id="5" name="内容占位符 2"/>
          <p:cNvSpPr>
            <a:spLocks noGrp="1"/>
          </p:cNvSpPr>
          <p:nvPr/>
        </p:nvSpPr>
        <p:spPr>
          <a:xfrm>
            <a:off x="1243263" y="3135982"/>
            <a:ext cx="10683241" cy="25100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chemeClr val="accent6"/>
                </a:solidFill>
              </a:rPr>
              <a:t/>
            </a:r>
            <a:br>
              <a:rPr lang="zh-CN" altLang="en-US" sz="2000" dirty="0">
                <a:solidFill>
                  <a:schemeClr val="accent6"/>
                </a:solidFill>
              </a:rPr>
            </a:br>
            <a:r>
              <a:rPr lang="zh-CN" altLang="en-US" sz="2000" dirty="0">
                <a:solidFill>
                  <a:schemeClr val="accent6"/>
                </a:solidFill>
              </a:rPr>
              <a:t>工厂地址</a:t>
            </a:r>
            <a:r>
              <a:rPr lang="en-US" altLang="zh-CN" sz="2000" dirty="0">
                <a:solidFill>
                  <a:schemeClr val="accent6"/>
                </a:solidFill>
              </a:rPr>
              <a:t>: </a:t>
            </a:r>
            <a:r>
              <a:rPr lang="zh-CN" altLang="en-US" sz="2000" dirty="0">
                <a:solidFill>
                  <a:schemeClr val="accent6"/>
                </a:solidFill>
              </a:rPr>
              <a:t>深圳市龙华新区清湖清祥路宝能科技园</a:t>
            </a:r>
            <a:r>
              <a:rPr lang="en-US" altLang="zh-CN" sz="2000" dirty="0">
                <a:solidFill>
                  <a:schemeClr val="accent6"/>
                </a:solidFill>
              </a:rPr>
              <a:t>6</a:t>
            </a:r>
            <a:r>
              <a:rPr lang="zh-CN" altLang="en-US" sz="2000" dirty="0">
                <a:solidFill>
                  <a:schemeClr val="accent6"/>
                </a:solidFill>
              </a:rPr>
              <a:t>栋</a:t>
            </a:r>
            <a:r>
              <a:rPr lang="en-US" altLang="zh-CN" sz="2000" dirty="0">
                <a:solidFill>
                  <a:schemeClr val="accent6"/>
                </a:solidFill>
              </a:rPr>
              <a:t>B</a:t>
            </a:r>
            <a:r>
              <a:rPr lang="zh-CN" altLang="en-US" sz="2000" dirty="0">
                <a:solidFill>
                  <a:schemeClr val="accent6"/>
                </a:solidFill>
              </a:rPr>
              <a:t>座</a:t>
            </a:r>
            <a:r>
              <a:rPr lang="en-US" altLang="zh-CN" sz="2000" dirty="0">
                <a:solidFill>
                  <a:schemeClr val="accent6"/>
                </a:solidFill>
              </a:rPr>
              <a:t>9</a:t>
            </a:r>
            <a:r>
              <a:rPr lang="zh-CN" altLang="en-US" sz="2000" dirty="0">
                <a:solidFill>
                  <a:schemeClr val="accent6"/>
                </a:solidFill>
              </a:rPr>
              <a:t>楼</a:t>
            </a:r>
            <a:r>
              <a:rPr lang="en-US" altLang="zh-CN" sz="2000" dirty="0">
                <a:solidFill>
                  <a:schemeClr val="accent6"/>
                </a:solidFill>
              </a:rPr>
              <a:t>I.J</a:t>
            </a:r>
            <a:r>
              <a:rPr lang="zh-CN" altLang="en-US" sz="2000" dirty="0" smtClean="0">
                <a:solidFill>
                  <a:schemeClr val="accent6"/>
                </a:solidFill>
              </a:rPr>
              <a:t>室</a:t>
            </a:r>
            <a:endParaRPr lang="en-US" altLang="zh-CN" sz="2000" dirty="0" smtClean="0">
              <a:solidFill>
                <a:schemeClr val="accent6"/>
              </a:solidFill>
            </a:endParaRPr>
          </a:p>
          <a:p>
            <a:pPr marL="0" indent="0">
              <a:buNone/>
            </a:pPr>
            <a:r>
              <a:rPr lang="zh-CN" altLang="en-US" sz="2000" dirty="0" smtClean="0">
                <a:solidFill>
                  <a:schemeClr val="accent6"/>
                </a:solidFill>
              </a:rPr>
              <a:t>电话</a:t>
            </a:r>
            <a:r>
              <a:rPr lang="en-US" altLang="zh-CN" sz="2000" dirty="0">
                <a:solidFill>
                  <a:schemeClr val="accent6"/>
                </a:solidFill>
              </a:rPr>
              <a:t>: +86-755-85293396 85293393</a:t>
            </a:r>
            <a:br>
              <a:rPr lang="en-US" altLang="zh-CN" sz="2000" dirty="0">
                <a:solidFill>
                  <a:schemeClr val="accent6"/>
                </a:solidFill>
              </a:rPr>
            </a:br>
            <a:r>
              <a:rPr lang="en-US" altLang="zh-CN" sz="2000" dirty="0">
                <a:solidFill>
                  <a:schemeClr val="accent6"/>
                </a:solidFill>
              </a:rPr>
              <a:t>E-mail: sales@6comgiga.com</a:t>
            </a:r>
            <a:r>
              <a:rPr lang="zh-CN" altLang="en-US" sz="2000" dirty="0">
                <a:solidFill>
                  <a:schemeClr val="accent6"/>
                </a:solidFill>
              </a:rPr>
              <a:t>  </a:t>
            </a:r>
            <a:br>
              <a:rPr lang="zh-CN" altLang="en-US" sz="2000" dirty="0">
                <a:solidFill>
                  <a:schemeClr val="accent6"/>
                </a:solidFill>
              </a:rPr>
            </a:br>
            <a:r>
              <a:rPr lang="zh-CN" altLang="en-US" sz="2000" dirty="0">
                <a:solidFill>
                  <a:schemeClr val="accent6"/>
                </a:solidFill>
              </a:rPr>
              <a:t>阿里巴巴网址</a:t>
            </a:r>
            <a:r>
              <a:rPr lang="en-US" altLang="zh-CN" sz="2000" dirty="0">
                <a:solidFill>
                  <a:schemeClr val="accent6"/>
                </a:solidFill>
              </a:rPr>
              <a:t>: https://sfpoem.1688.com</a:t>
            </a:r>
            <a:endParaRPr lang="zh-CN" altLang="en-US" sz="2000" dirty="0">
              <a:solidFill>
                <a:schemeClr val="accent6"/>
              </a:solidFill>
              <a:latin typeface="微软雅黑" panose="020B0503020204020204" charset="-122"/>
              <a:ea typeface="微软雅黑" panose="020B0503020204020204" charset="-122"/>
            </a:endParaRPr>
          </a:p>
        </p:txBody>
      </p:sp>
      <p:sp>
        <p:nvSpPr>
          <p:cNvPr id="6" name="标题 1"/>
          <p:cNvSpPr>
            <a:spLocks noGrp="1"/>
          </p:cNvSpPr>
          <p:nvPr/>
        </p:nvSpPr>
        <p:spPr>
          <a:xfrm>
            <a:off x="1243263" y="2828642"/>
            <a:ext cx="10515600" cy="6146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chemeClr val="accent6"/>
                </a:solidFill>
              </a:rPr>
              <a:t>深圳市赛克斯康科技有限公司</a:t>
            </a:r>
            <a:endParaRPr lang="zh-CN" altLang="en-US" sz="2400" b="1" dirty="0">
              <a:solidFill>
                <a:schemeClr val="accent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hevron 40"/>
          <p:cNvSpPr/>
          <p:nvPr/>
        </p:nvSpPr>
        <p:spPr>
          <a:xfrm>
            <a:off x="806380" y="3732052"/>
            <a:ext cx="1811144" cy="468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2009-2014</a:t>
            </a:r>
            <a:endParaRPr lang="ko-KR" altLang="en-US" sz="1600" b="1" dirty="0">
              <a:solidFill>
                <a:schemeClr val="bg1"/>
              </a:solidFill>
            </a:endParaRPr>
          </a:p>
        </p:txBody>
      </p:sp>
      <p:sp>
        <p:nvSpPr>
          <p:cNvPr id="92" name="Chevron 41"/>
          <p:cNvSpPr/>
          <p:nvPr/>
        </p:nvSpPr>
        <p:spPr>
          <a:xfrm>
            <a:off x="2893998" y="3732052"/>
            <a:ext cx="1430590" cy="4680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2015</a:t>
            </a:r>
            <a:endParaRPr lang="ko-KR" altLang="en-US" sz="1600" b="1" dirty="0">
              <a:solidFill>
                <a:schemeClr val="bg1"/>
              </a:solidFill>
            </a:endParaRPr>
          </a:p>
        </p:txBody>
      </p:sp>
      <p:sp>
        <p:nvSpPr>
          <p:cNvPr id="93" name="Chevron 42"/>
          <p:cNvSpPr/>
          <p:nvPr/>
        </p:nvSpPr>
        <p:spPr>
          <a:xfrm>
            <a:off x="4601062" y="3732052"/>
            <a:ext cx="1430590" cy="468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2016</a:t>
            </a:r>
            <a:endParaRPr lang="ko-KR" altLang="en-US" sz="1600" b="1" dirty="0">
              <a:solidFill>
                <a:schemeClr val="bg1"/>
              </a:solidFill>
            </a:endParaRPr>
          </a:p>
        </p:txBody>
      </p:sp>
      <p:sp>
        <p:nvSpPr>
          <p:cNvPr id="94" name="Chevron 43"/>
          <p:cNvSpPr/>
          <p:nvPr/>
        </p:nvSpPr>
        <p:spPr>
          <a:xfrm>
            <a:off x="6308126" y="3732052"/>
            <a:ext cx="1430590" cy="46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2017</a:t>
            </a:r>
            <a:endParaRPr lang="ko-KR" altLang="en-US" sz="1600" b="1" dirty="0">
              <a:solidFill>
                <a:schemeClr val="bg1"/>
              </a:solidFill>
            </a:endParaRPr>
          </a:p>
        </p:txBody>
      </p:sp>
      <p:sp>
        <p:nvSpPr>
          <p:cNvPr id="95" name="Chevron 44"/>
          <p:cNvSpPr/>
          <p:nvPr/>
        </p:nvSpPr>
        <p:spPr>
          <a:xfrm>
            <a:off x="8015190" y="3732052"/>
            <a:ext cx="1430590" cy="468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a:solidFill>
                  <a:schemeClr val="bg1"/>
                </a:solidFill>
              </a:rPr>
              <a:t>2018</a:t>
            </a:r>
            <a:endParaRPr lang="ko-KR" altLang="en-US" sz="1600" b="1" dirty="0">
              <a:solidFill>
                <a:schemeClr val="bg1"/>
              </a:solidFill>
            </a:endParaRPr>
          </a:p>
        </p:txBody>
      </p:sp>
      <p:sp>
        <p:nvSpPr>
          <p:cNvPr id="96" name="Chevron 45"/>
          <p:cNvSpPr/>
          <p:nvPr/>
        </p:nvSpPr>
        <p:spPr>
          <a:xfrm>
            <a:off x="2513444"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7" name="Chevron 46"/>
          <p:cNvSpPr/>
          <p:nvPr/>
        </p:nvSpPr>
        <p:spPr>
          <a:xfrm>
            <a:off x="4220508"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8" name="Chevron 47"/>
          <p:cNvSpPr/>
          <p:nvPr/>
        </p:nvSpPr>
        <p:spPr>
          <a:xfrm>
            <a:off x="5927572"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99" name="Chevron 48"/>
          <p:cNvSpPr/>
          <p:nvPr/>
        </p:nvSpPr>
        <p:spPr>
          <a:xfrm>
            <a:off x="7634636"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0" name="Chevron 49"/>
          <p:cNvSpPr/>
          <p:nvPr/>
        </p:nvSpPr>
        <p:spPr>
          <a:xfrm>
            <a:off x="44443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2" name="TextBox 101"/>
          <p:cNvSpPr txBox="1"/>
          <p:nvPr/>
        </p:nvSpPr>
        <p:spPr>
          <a:xfrm>
            <a:off x="2893998" y="4493998"/>
            <a:ext cx="1430590"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全新</a:t>
            </a:r>
            <a:r>
              <a:rPr lang="zh-CN" altLang="en-US" sz="1200" dirty="0">
                <a:solidFill>
                  <a:schemeClr val="tx1">
                    <a:lumMod val="75000"/>
                    <a:lumOff val="25000"/>
                  </a:schemeClr>
                </a:solidFill>
                <a:cs typeface="Arial" panose="020B0604020202020204" pitchFamily="34" charset="0"/>
              </a:rPr>
              <a:t>的</a:t>
            </a:r>
            <a:r>
              <a:rPr lang="en-US" altLang="zh-CN" sz="1200" dirty="0">
                <a:solidFill>
                  <a:schemeClr val="tx1">
                    <a:lumMod val="75000"/>
                    <a:lumOff val="25000"/>
                  </a:schemeClr>
                </a:solidFill>
                <a:cs typeface="Arial" panose="020B0604020202020204" pitchFamily="34" charset="0"/>
              </a:rPr>
              <a:t>1000</a:t>
            </a:r>
            <a:r>
              <a:rPr lang="zh-CN" altLang="en-US" sz="1200" dirty="0">
                <a:solidFill>
                  <a:schemeClr val="tx1">
                    <a:lumMod val="75000"/>
                    <a:lumOff val="25000"/>
                  </a:schemeClr>
                </a:solidFill>
                <a:cs typeface="Arial" panose="020B0604020202020204" pitchFamily="34" charset="0"/>
              </a:rPr>
              <a:t>平方米现代厂房投入使用</a:t>
            </a:r>
            <a:r>
              <a:rPr lang="en-US" altLang="zh-CN" sz="1200" dirty="0">
                <a:solidFill>
                  <a:schemeClr val="tx1">
                    <a:lumMod val="75000"/>
                    <a:lumOff val="25000"/>
                  </a:schemeClr>
                </a:solidFill>
                <a:cs typeface="Arial" panose="020B0604020202020204" pitchFamily="34" charset="0"/>
              </a:rPr>
              <a:t>;</a:t>
            </a:r>
          </a:p>
          <a:p>
            <a:r>
              <a:rPr lang="en-US" altLang="zh-CN" sz="1200" dirty="0">
                <a:solidFill>
                  <a:schemeClr val="tx1">
                    <a:lumMod val="75000"/>
                    <a:lumOff val="25000"/>
                  </a:schemeClr>
                </a:solidFill>
                <a:cs typeface="Arial" panose="020B0604020202020204" pitchFamily="34" charset="0"/>
              </a:rPr>
              <a:t>100G CFP</a:t>
            </a:r>
            <a:r>
              <a:rPr lang="zh-CN" altLang="en-US" sz="1200" dirty="0">
                <a:solidFill>
                  <a:schemeClr val="tx1">
                    <a:lumMod val="75000"/>
                    <a:lumOff val="25000"/>
                  </a:schemeClr>
                </a:solidFill>
                <a:cs typeface="Arial" panose="020B0604020202020204" pitchFamily="34" charset="0"/>
              </a:rPr>
              <a:t>产品小批量试产</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5" name="TextBox 104"/>
          <p:cNvSpPr txBox="1"/>
          <p:nvPr/>
        </p:nvSpPr>
        <p:spPr>
          <a:xfrm>
            <a:off x="6290944" y="4493998"/>
            <a:ext cx="1506006" cy="120032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ko-KR" sz="1200" dirty="0" smtClean="0">
              <a:solidFill>
                <a:schemeClr val="tx1">
                  <a:lumMod val="75000"/>
                  <a:lumOff val="25000"/>
                </a:schemeClr>
              </a:solidFill>
              <a:cs typeface="Arial" panose="020B0604020202020204" pitchFamily="34" charset="0"/>
            </a:endParaRPr>
          </a:p>
          <a:p>
            <a:r>
              <a:rPr lang="en-US" altLang="ko-KR" sz="1200" dirty="0" smtClean="0">
                <a:solidFill>
                  <a:schemeClr val="tx1">
                    <a:lumMod val="75000"/>
                    <a:lumOff val="25000"/>
                  </a:schemeClr>
                </a:solidFill>
                <a:cs typeface="Arial" panose="020B0604020202020204" pitchFamily="34" charset="0"/>
              </a:rPr>
              <a:t>400G </a:t>
            </a:r>
            <a:r>
              <a:rPr lang="en-US" altLang="ko-KR" sz="1200" dirty="0">
                <a:solidFill>
                  <a:schemeClr val="tx1">
                    <a:lumMod val="75000"/>
                    <a:lumOff val="25000"/>
                  </a:schemeClr>
                </a:solidFill>
                <a:cs typeface="Arial" panose="020B0604020202020204" pitchFamily="34" charset="0"/>
              </a:rPr>
              <a:t>OSFP </a:t>
            </a:r>
            <a:r>
              <a:rPr lang="zh-CN" altLang="en-US" sz="1200" dirty="0">
                <a:solidFill>
                  <a:schemeClr val="tx1">
                    <a:lumMod val="75000"/>
                    <a:lumOff val="25000"/>
                  </a:schemeClr>
                </a:solidFill>
                <a:cs typeface="Arial" panose="020B0604020202020204" pitchFamily="34" charset="0"/>
              </a:rPr>
              <a:t>与</a:t>
            </a:r>
            <a:r>
              <a:rPr lang="en-US" altLang="zh-CN" sz="1200" dirty="0">
                <a:solidFill>
                  <a:schemeClr val="tx1">
                    <a:lumMod val="75000"/>
                    <a:lumOff val="25000"/>
                  </a:schemeClr>
                </a:solidFill>
                <a:cs typeface="Arial" panose="020B0604020202020204" pitchFamily="34" charset="0"/>
              </a:rPr>
              <a:t>400</a:t>
            </a:r>
            <a:r>
              <a:rPr lang="en-US" altLang="ko-KR" sz="1200" dirty="0">
                <a:solidFill>
                  <a:schemeClr val="tx1">
                    <a:lumMod val="75000"/>
                    <a:lumOff val="25000"/>
                  </a:schemeClr>
                </a:solidFill>
                <a:cs typeface="Arial" panose="020B0604020202020204" pitchFamily="34" charset="0"/>
              </a:rPr>
              <a:t>G QSFP-DD</a:t>
            </a:r>
            <a:r>
              <a:rPr lang="zh-CN" altLang="en-US" sz="1200" dirty="0">
                <a:solidFill>
                  <a:schemeClr val="tx1">
                    <a:lumMod val="75000"/>
                    <a:lumOff val="25000"/>
                  </a:schemeClr>
                </a:solidFill>
                <a:cs typeface="Arial" panose="020B0604020202020204" pitchFamily="34" charset="0"/>
              </a:rPr>
              <a:t>产品瑞典哥德堡</a:t>
            </a:r>
            <a:r>
              <a:rPr lang="en-US" altLang="ko-KR" sz="1200" dirty="0">
                <a:solidFill>
                  <a:schemeClr val="tx1">
                    <a:lumMod val="75000"/>
                    <a:lumOff val="25000"/>
                  </a:schemeClr>
                </a:solidFill>
                <a:cs typeface="Arial" panose="020B0604020202020204" pitchFamily="34" charset="0"/>
              </a:rPr>
              <a:t>ECOC 2017</a:t>
            </a:r>
            <a:r>
              <a:rPr lang="zh-CN" altLang="en-US" sz="1200" dirty="0" smtClean="0">
                <a:solidFill>
                  <a:schemeClr val="tx1">
                    <a:lumMod val="75000"/>
                    <a:lumOff val="25000"/>
                  </a:schemeClr>
                </a:solidFill>
                <a:cs typeface="Arial" panose="020B0604020202020204" pitchFamily="34" charset="0"/>
              </a:rPr>
              <a:t>参展</a:t>
            </a:r>
            <a:endParaRPr lang="en-US" altLang="zh-CN"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08" name="TextBox 107"/>
          <p:cNvSpPr txBox="1"/>
          <p:nvPr/>
        </p:nvSpPr>
        <p:spPr>
          <a:xfrm>
            <a:off x="932207" y="2095717"/>
            <a:ext cx="1408543" cy="156966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1200" dirty="0">
                <a:solidFill>
                  <a:schemeClr val="tx1">
                    <a:lumMod val="75000"/>
                    <a:lumOff val="25000"/>
                  </a:schemeClr>
                </a:solidFill>
                <a:cs typeface="Arial" panose="020B0604020202020204" pitchFamily="34" charset="0"/>
              </a:rPr>
              <a:t>2009</a:t>
            </a:r>
            <a:r>
              <a:rPr lang="zh-CN" altLang="en-US" sz="1200" dirty="0">
                <a:solidFill>
                  <a:schemeClr val="tx1">
                    <a:lumMod val="75000"/>
                    <a:lumOff val="25000"/>
                  </a:schemeClr>
                </a:solidFill>
                <a:cs typeface="Arial" panose="020B0604020202020204" pitchFamily="34" charset="0"/>
              </a:rPr>
              <a:t>年</a:t>
            </a:r>
            <a:r>
              <a:rPr lang="en-US" altLang="zh-CN" sz="1200" dirty="0">
                <a:solidFill>
                  <a:schemeClr val="tx1">
                    <a:lumMod val="75000"/>
                    <a:lumOff val="25000"/>
                  </a:schemeClr>
                </a:solidFill>
                <a:cs typeface="Arial" panose="020B0604020202020204" pitchFamily="34" charset="0"/>
              </a:rPr>
              <a:t>8</a:t>
            </a:r>
            <a:r>
              <a:rPr lang="zh-CN" altLang="en-US" sz="1200" dirty="0">
                <a:solidFill>
                  <a:schemeClr val="tx1">
                    <a:lumMod val="75000"/>
                    <a:lumOff val="25000"/>
                  </a:schemeClr>
                </a:solidFill>
                <a:cs typeface="Arial" panose="020B0604020202020204" pitchFamily="34" charset="0"/>
              </a:rPr>
              <a:t>月</a:t>
            </a:r>
            <a:r>
              <a:rPr lang="en-US" altLang="zh-CN" sz="1200" dirty="0">
                <a:solidFill>
                  <a:schemeClr val="tx1">
                    <a:lumMod val="75000"/>
                    <a:lumOff val="25000"/>
                  </a:schemeClr>
                </a:solidFill>
                <a:cs typeface="Arial" panose="020B0604020202020204" pitchFamily="34" charset="0"/>
              </a:rPr>
              <a:t>16</a:t>
            </a:r>
            <a:r>
              <a:rPr lang="zh-CN" altLang="en-US" sz="1200" dirty="0">
                <a:solidFill>
                  <a:schemeClr val="tx1">
                    <a:lumMod val="75000"/>
                    <a:lumOff val="25000"/>
                  </a:schemeClr>
                </a:solidFill>
                <a:cs typeface="Arial" panose="020B0604020202020204" pitchFamily="34" charset="0"/>
              </a:rPr>
              <a:t>日公司</a:t>
            </a:r>
            <a:r>
              <a:rPr lang="zh-CN" altLang="en-US" sz="1200" dirty="0" smtClean="0">
                <a:solidFill>
                  <a:schemeClr val="tx1">
                    <a:lumMod val="75000"/>
                    <a:lumOff val="25000"/>
                  </a:schemeClr>
                </a:solidFill>
                <a:cs typeface="Arial" panose="020B0604020202020204" pitchFamily="34" charset="0"/>
              </a:rPr>
              <a:t>成立；</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工厂通过</a:t>
            </a:r>
            <a:r>
              <a:rPr lang="en-US" altLang="zh-CN" sz="1200" dirty="0">
                <a:solidFill>
                  <a:schemeClr val="tx1">
                    <a:lumMod val="75000"/>
                    <a:lumOff val="25000"/>
                  </a:schemeClr>
                </a:solidFill>
                <a:cs typeface="Arial" panose="020B0604020202020204" pitchFamily="34" charset="0"/>
              </a:rPr>
              <a:t>ROHS</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CE</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FCC </a:t>
            </a:r>
            <a:r>
              <a:rPr lang="zh-CN" altLang="en-US" sz="1200" dirty="0" smtClean="0">
                <a:solidFill>
                  <a:schemeClr val="tx1">
                    <a:lumMod val="75000"/>
                    <a:lumOff val="25000"/>
                  </a:schemeClr>
                </a:solidFill>
                <a:cs typeface="Arial" panose="020B0604020202020204" pitchFamily="34" charset="0"/>
              </a:rPr>
              <a:t>认证；</a:t>
            </a:r>
            <a:endParaRPr lang="zh-CN" altLang="en-US" sz="1200" dirty="0">
              <a:solidFill>
                <a:schemeClr val="tx1">
                  <a:lumMod val="75000"/>
                  <a:lumOff val="25000"/>
                </a:schemeClr>
              </a:solidFill>
              <a:cs typeface="Arial" panose="020B0604020202020204" pitchFamily="34" charset="0"/>
            </a:endParaRPr>
          </a:p>
          <a:p>
            <a:r>
              <a:rPr lang="zh-CN" altLang="en-US" sz="1200" dirty="0">
                <a:solidFill>
                  <a:schemeClr val="tx1">
                    <a:lumMod val="75000"/>
                    <a:lumOff val="25000"/>
                  </a:schemeClr>
                </a:solidFill>
                <a:cs typeface="Arial" panose="020B0604020202020204" pitchFamily="34" charset="0"/>
              </a:rPr>
              <a:t>致力于</a:t>
            </a:r>
            <a:r>
              <a:rPr lang="en-US" altLang="zh-CN" sz="1200" dirty="0">
                <a:solidFill>
                  <a:schemeClr val="tx1">
                    <a:lumMod val="75000"/>
                    <a:lumOff val="25000"/>
                  </a:schemeClr>
                </a:solidFill>
                <a:cs typeface="Arial" panose="020B0604020202020204" pitchFamily="34" charset="0"/>
              </a:rPr>
              <a:t>10G</a:t>
            </a:r>
            <a:r>
              <a:rPr lang="zh-CN" altLang="en-US" sz="1200" dirty="0">
                <a:solidFill>
                  <a:schemeClr val="tx1">
                    <a:lumMod val="75000"/>
                    <a:lumOff val="25000"/>
                  </a:schemeClr>
                </a:solidFill>
                <a:cs typeface="Arial" panose="020B0604020202020204" pitchFamily="34" charset="0"/>
              </a:rPr>
              <a:t>速率以下光器件研发生产，建立全球光模块渠道市场。</a:t>
            </a:r>
            <a:endParaRPr lang="en-US" altLang="ko-KR" sz="1200" dirty="0">
              <a:solidFill>
                <a:schemeClr val="tx1">
                  <a:lumMod val="75000"/>
                  <a:lumOff val="25000"/>
                </a:schemeClr>
              </a:solidFill>
              <a:cs typeface="Arial" panose="020B0604020202020204" pitchFamily="34" charset="0"/>
            </a:endParaRPr>
          </a:p>
        </p:txBody>
      </p:sp>
      <p:sp>
        <p:nvSpPr>
          <p:cNvPr id="111" name="TextBox 110"/>
          <p:cNvSpPr txBox="1"/>
          <p:nvPr/>
        </p:nvSpPr>
        <p:spPr>
          <a:xfrm>
            <a:off x="4601062" y="2095717"/>
            <a:ext cx="1326510" cy="120032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实现</a:t>
            </a:r>
            <a:r>
              <a:rPr lang="en-US" altLang="zh-CN" sz="1200" dirty="0">
                <a:solidFill>
                  <a:schemeClr val="tx1">
                    <a:lumMod val="75000"/>
                    <a:lumOff val="25000"/>
                  </a:schemeClr>
                </a:solidFill>
                <a:cs typeface="Arial" panose="020B0604020202020204" pitchFamily="34" charset="0"/>
              </a:rPr>
              <a:t>25G/100G</a:t>
            </a:r>
            <a:r>
              <a:rPr lang="zh-CN" altLang="en-US" sz="1200" dirty="0">
                <a:solidFill>
                  <a:schemeClr val="tx1">
                    <a:lumMod val="75000"/>
                    <a:lumOff val="25000"/>
                  </a:schemeClr>
                </a:solidFill>
                <a:cs typeface="Arial" panose="020B0604020202020204" pitchFamily="34" charset="0"/>
              </a:rPr>
              <a:t>系列光模块量产和全球大批量供应</a:t>
            </a:r>
            <a:r>
              <a:rPr lang="zh-CN" altLang="en-US" sz="1200" dirty="0" smtClean="0">
                <a:solidFill>
                  <a:schemeClr val="tx1">
                    <a:lumMod val="75000"/>
                    <a:lumOff val="25000"/>
                  </a:schemeClr>
                </a:solidFill>
                <a:cs typeface="Arial" panose="020B0604020202020204" pitchFamily="34" charset="0"/>
              </a:rPr>
              <a:t>。</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114" name="TextBox 113"/>
          <p:cNvSpPr txBox="1"/>
          <p:nvPr/>
        </p:nvSpPr>
        <p:spPr>
          <a:xfrm>
            <a:off x="8015190" y="2095717"/>
            <a:ext cx="1430590" cy="12003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推出</a:t>
            </a:r>
            <a:r>
              <a:rPr lang="en-US" altLang="zh-CN" sz="1200" dirty="0">
                <a:solidFill>
                  <a:schemeClr val="tx1">
                    <a:lumMod val="75000"/>
                    <a:lumOff val="25000"/>
                  </a:schemeClr>
                </a:solidFill>
                <a:cs typeface="Arial" panose="020B0604020202020204" pitchFamily="34" charset="0"/>
              </a:rPr>
              <a:t>200G/400G AOC</a:t>
            </a:r>
            <a:r>
              <a:rPr lang="zh-CN" altLang="en-US" sz="1200" dirty="0">
                <a:solidFill>
                  <a:schemeClr val="tx1">
                    <a:lumMod val="75000"/>
                    <a:lumOff val="25000"/>
                  </a:schemeClr>
                </a:solidFill>
                <a:cs typeface="Arial" panose="020B0604020202020204" pitchFamily="34" charset="0"/>
              </a:rPr>
              <a:t>、</a:t>
            </a:r>
            <a:r>
              <a:rPr lang="en-US" altLang="zh-CN" sz="1200" dirty="0">
                <a:solidFill>
                  <a:schemeClr val="tx1">
                    <a:lumMod val="75000"/>
                    <a:lumOff val="25000"/>
                  </a:schemeClr>
                </a:solidFill>
                <a:cs typeface="Arial" panose="020B0604020202020204" pitchFamily="34" charset="0"/>
              </a:rPr>
              <a:t>100G</a:t>
            </a:r>
            <a:r>
              <a:rPr lang="zh-CN" altLang="en-US" sz="1200" dirty="0">
                <a:solidFill>
                  <a:schemeClr val="tx1">
                    <a:lumMod val="75000"/>
                    <a:lumOff val="25000"/>
                  </a:schemeClr>
                </a:solidFill>
                <a:cs typeface="Arial" panose="020B0604020202020204" pitchFamily="34" charset="0"/>
              </a:rPr>
              <a:t>相干光模块、</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光模块和</a:t>
            </a:r>
            <a:r>
              <a:rPr lang="en-US" altLang="zh-CN" sz="1200" dirty="0">
                <a:solidFill>
                  <a:schemeClr val="tx1">
                    <a:lumMod val="75000"/>
                    <a:lumOff val="25000"/>
                  </a:schemeClr>
                </a:solidFill>
                <a:cs typeface="Arial" panose="020B0604020202020204" pitchFamily="34" charset="0"/>
              </a:rPr>
              <a:t>5G OMUX</a:t>
            </a:r>
            <a:r>
              <a:rPr lang="zh-CN" altLang="en-US" sz="1200" dirty="0" smtClean="0">
                <a:solidFill>
                  <a:schemeClr val="tx1">
                    <a:lumMod val="75000"/>
                    <a:lumOff val="25000"/>
                  </a:schemeClr>
                </a:solidFill>
                <a:cs typeface="Arial" panose="020B0604020202020204" pitchFamily="34" charset="0"/>
              </a:rPr>
              <a:t>系列产品</a:t>
            </a:r>
            <a:endParaRPr lang="en-US" altLang="ko-KR" sz="1200" dirty="0">
              <a:solidFill>
                <a:schemeClr val="tx1">
                  <a:lumMod val="75000"/>
                  <a:lumOff val="25000"/>
                </a:schemeClr>
              </a:solidFill>
              <a:cs typeface="Arial" panose="020B0604020202020204" pitchFamily="34" charset="0"/>
            </a:endParaRPr>
          </a:p>
        </p:txBody>
      </p:sp>
      <p:sp>
        <p:nvSpPr>
          <p:cNvPr id="116" name="Chevron 44"/>
          <p:cNvSpPr/>
          <p:nvPr/>
        </p:nvSpPr>
        <p:spPr>
          <a:xfrm>
            <a:off x="9722250" y="3732052"/>
            <a:ext cx="1726800" cy="4680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ko-KR" sz="1600" b="1" dirty="0" smtClean="0">
                <a:solidFill>
                  <a:schemeClr val="bg1"/>
                </a:solidFill>
              </a:rPr>
              <a:t>2019-2020</a:t>
            </a:r>
            <a:endParaRPr lang="ko-KR" altLang="en-US" sz="1600" b="1" dirty="0">
              <a:solidFill>
                <a:schemeClr val="bg1"/>
              </a:solidFill>
            </a:endParaRPr>
          </a:p>
        </p:txBody>
      </p:sp>
      <p:sp>
        <p:nvSpPr>
          <p:cNvPr id="117" name="Chevron 48"/>
          <p:cNvSpPr/>
          <p:nvPr/>
        </p:nvSpPr>
        <p:spPr>
          <a:xfrm>
            <a:off x="9341700" y="3732052"/>
            <a:ext cx="484632" cy="4680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19" name="TextBox 118"/>
          <p:cNvSpPr txBox="1"/>
          <p:nvPr/>
        </p:nvSpPr>
        <p:spPr>
          <a:xfrm>
            <a:off x="9763306" y="4493998"/>
            <a:ext cx="1506006"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altLang="zh-CN" sz="1200" dirty="0" smtClean="0">
              <a:solidFill>
                <a:schemeClr val="tx1">
                  <a:lumMod val="75000"/>
                  <a:lumOff val="25000"/>
                </a:schemeClr>
              </a:solidFill>
              <a:cs typeface="Arial" panose="020B0604020202020204" pitchFamily="34" charset="0"/>
            </a:endParaRPr>
          </a:p>
          <a:p>
            <a:r>
              <a:rPr lang="zh-CN" altLang="en-US" sz="1200" dirty="0" smtClean="0">
                <a:solidFill>
                  <a:schemeClr val="tx1">
                    <a:lumMod val="75000"/>
                    <a:lumOff val="25000"/>
                  </a:schemeClr>
                </a:solidFill>
                <a:cs typeface="Arial" panose="020B0604020202020204" pitchFamily="34" charset="0"/>
              </a:rPr>
              <a:t>致力于</a:t>
            </a:r>
            <a:r>
              <a:rPr lang="zh-CN" altLang="en-US" sz="1200" dirty="0">
                <a:solidFill>
                  <a:schemeClr val="tx1">
                    <a:lumMod val="75000"/>
                    <a:lumOff val="25000"/>
                  </a:schemeClr>
                </a:solidFill>
                <a:cs typeface="Arial" panose="020B0604020202020204" pitchFamily="34" charset="0"/>
              </a:rPr>
              <a:t>服务</a:t>
            </a:r>
            <a:r>
              <a:rPr lang="en-US" altLang="zh-CN" sz="1200" dirty="0">
                <a:solidFill>
                  <a:schemeClr val="tx1">
                    <a:lumMod val="75000"/>
                    <a:lumOff val="25000"/>
                  </a:schemeClr>
                </a:solidFill>
                <a:cs typeface="Arial" panose="020B0604020202020204" pitchFamily="34" charset="0"/>
              </a:rPr>
              <a:t>5G</a:t>
            </a:r>
            <a:r>
              <a:rPr lang="zh-CN" altLang="en-US" sz="1200" dirty="0">
                <a:solidFill>
                  <a:schemeClr val="tx1">
                    <a:lumMod val="75000"/>
                    <a:lumOff val="25000"/>
                  </a:schemeClr>
                </a:solidFill>
                <a:cs typeface="Arial" panose="020B0604020202020204" pitchFamily="34" charset="0"/>
              </a:rPr>
              <a:t>和下一代数据中心光互连</a:t>
            </a:r>
            <a:r>
              <a:rPr lang="zh-CN" altLang="en-US" sz="1200" dirty="0" smtClean="0">
                <a:solidFill>
                  <a:schemeClr val="tx1">
                    <a:lumMod val="75000"/>
                    <a:lumOff val="25000"/>
                  </a:schemeClr>
                </a:solidFill>
                <a:cs typeface="Arial" panose="020B0604020202020204" pitchFamily="34" charset="0"/>
              </a:rPr>
              <a:t>市场</a:t>
            </a:r>
            <a:endParaRPr lang="en-US" altLang="zh-CN" sz="1200" dirty="0" smtClean="0">
              <a:solidFill>
                <a:schemeClr val="tx1">
                  <a:lumMod val="75000"/>
                  <a:lumOff val="25000"/>
                </a:schemeClr>
              </a:solidFill>
              <a:cs typeface="Arial" panose="020B0604020202020204" pitchFamily="34" charset="0"/>
            </a:endParaRPr>
          </a:p>
          <a:p>
            <a:endParaRPr lang="en-US" altLang="ko-KR" sz="1200" dirty="0" smtClean="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sp>
        <p:nvSpPr>
          <p:cNvPr id="5" name="标题 4"/>
          <p:cNvSpPr>
            <a:spLocks noGrp="1"/>
          </p:cNvSpPr>
          <p:nvPr>
            <p:ph type="title" idx="4294967295"/>
          </p:nvPr>
        </p:nvSpPr>
        <p:spPr/>
        <p:txBody>
          <a:bodyPr>
            <a:normAutofit/>
          </a:bodyPr>
          <a:lstStyle/>
          <a:p>
            <a:pPr algn="ctr"/>
            <a:r>
              <a:rPr lang="zh-CN" altLang="en-US" sz="3600" dirty="0" smtClean="0">
                <a:solidFill>
                  <a:schemeClr val="bg2">
                    <a:lumMod val="25000"/>
                  </a:schemeClr>
                </a:solidFill>
                <a:latin typeface="微软雅黑" panose="020B0503020204020204" charset="-122"/>
                <a:ea typeface="微软雅黑" panose="020B0503020204020204" charset="-122"/>
              </a:rPr>
              <a:t>发展历程</a:t>
            </a:r>
            <a:endParaRPr lang="zh-CN" altLang="en-US" sz="3600" dirty="0">
              <a:solidFill>
                <a:schemeClr val="bg2">
                  <a:lumMod val="25000"/>
                </a:schemeClr>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组织结构</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413" y="1149611"/>
            <a:ext cx="9621173" cy="488944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4294967295"/>
          </p:nvPr>
        </p:nvSpPr>
        <p:spPr>
          <a:xfrm>
            <a:off x="5446713" y="2208531"/>
            <a:ext cx="2247900" cy="636587"/>
          </a:xfrm>
        </p:spPr>
        <p:txBody>
          <a:bodyPr>
            <a:normAutofit/>
          </a:bodyPr>
          <a:lstStyle/>
          <a:p>
            <a:r>
              <a:rPr lang="zh-CN" altLang="en-US" sz="3000" dirty="0" smtClean="0">
                <a:solidFill>
                  <a:schemeClr val="bg1"/>
                </a:solidFill>
              </a:rPr>
              <a:t>研发体系</a:t>
            </a:r>
            <a:endParaRPr lang="zh-CN" altLang="en-US" sz="3000" dirty="0">
              <a:solidFill>
                <a:schemeClr val="bg1"/>
              </a:solidFill>
            </a:endParaRPr>
          </a:p>
        </p:txBody>
      </p:sp>
      <p:cxnSp>
        <p:nvCxnSpPr>
          <p:cNvPr id="6" name="直接连接符 5"/>
          <p:cNvCxnSpPr/>
          <p:nvPr/>
        </p:nvCxnSpPr>
        <p:spPr>
          <a:xfrm flipH="1" flipV="1">
            <a:off x="5580699" y="2272031"/>
            <a:ext cx="45401" cy="2020570"/>
          </a:xfrm>
          <a:prstGeom prst="line">
            <a:avLst/>
          </a:prstGeom>
          <a:noFill/>
          <a:ln w="12700" cap="flat" cmpd="sng" algn="ctr">
            <a:solidFill>
              <a:srgbClr val="308BC4"/>
            </a:solidFill>
            <a:prstDash val="dash"/>
          </a:ln>
          <a:effectLst/>
        </p:spPr>
      </p:cxnSp>
      <p:sp>
        <p:nvSpPr>
          <p:cNvPr id="7" name="TextBox 13"/>
          <p:cNvSpPr txBox="1"/>
          <p:nvPr/>
        </p:nvSpPr>
        <p:spPr>
          <a:xfrm>
            <a:off x="4308793" y="3880803"/>
            <a:ext cx="902335" cy="24638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1600" dirty="0">
                <a:solidFill>
                  <a:prstClr val="white"/>
                </a:solidFill>
                <a:ea typeface="宋体" panose="02010600030101010101" pitchFamily="2" charset="-122"/>
                <a:cs typeface="Arial" panose="020B0604020202020204" pitchFamily="34" charset="0"/>
              </a:rPr>
              <a:t>PART </a:t>
            </a:r>
            <a:r>
              <a:rPr lang="en-US" altLang="zh-CN" sz="1600" dirty="0" smtClean="0">
                <a:solidFill>
                  <a:prstClr val="white"/>
                </a:solidFill>
                <a:ea typeface="宋体" panose="02010600030101010101" pitchFamily="2" charset="-122"/>
                <a:cs typeface="Arial" panose="020B0604020202020204" pitchFamily="34" charset="0"/>
              </a:rPr>
              <a:t>02</a:t>
            </a:r>
            <a:endParaRPr lang="zh-CN" altLang="en-US" sz="1600" dirty="0">
              <a:solidFill>
                <a:prstClr val="white"/>
              </a:solidFill>
              <a:ea typeface="宋体" panose="02010600030101010101" pitchFamily="2" charset="-122"/>
              <a:cs typeface="Arial" panose="020B0604020202020204" pitchFamily="34" charset="0"/>
            </a:endParaRPr>
          </a:p>
        </p:txBody>
      </p:sp>
      <p:sp>
        <p:nvSpPr>
          <p:cNvPr id="9" name="椭圆 8"/>
          <p:cNvSpPr/>
          <p:nvPr/>
        </p:nvSpPr>
        <p:spPr>
          <a:xfrm>
            <a:off x="4153218" y="2703513"/>
            <a:ext cx="1003935" cy="1003935"/>
          </a:xfrm>
          <a:prstGeom prst="ellipse">
            <a:avLst/>
          </a:prstGeom>
          <a:solidFill>
            <a:srgbClr val="FF4957"/>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80" b="0" i="0" u="none" strike="noStrike" kern="0" cap="none" spc="0" normalizeH="0" baseline="0" noProof="0" dirty="0" smtClean="0">
              <a:ln>
                <a:noFill/>
              </a:ln>
              <a:solidFill>
                <a:srgbClr val="080808"/>
              </a:solidFill>
              <a:effectLst/>
              <a:uLnTx/>
              <a:uFillTx/>
              <a:latin typeface="宋体" panose="02010600030101010101" pitchFamily="2" charset="-122"/>
              <a:ea typeface="宋体" panose="02010600030101010101" pitchFamily="2" charset="-122"/>
              <a:cs typeface="+mn-cs"/>
            </a:endParaRPr>
          </a:p>
        </p:txBody>
      </p:sp>
      <p:sp>
        <p:nvSpPr>
          <p:cNvPr id="10" name="TextBox 24"/>
          <p:cNvSpPr txBox="1"/>
          <p:nvPr/>
        </p:nvSpPr>
        <p:spPr>
          <a:xfrm>
            <a:off x="5816284" y="2780666"/>
            <a:ext cx="2106294" cy="1599925"/>
          </a:xfrm>
          <a:prstGeom prst="rect">
            <a:avLst/>
          </a:prstGeom>
          <a:noFill/>
        </p:spPr>
        <p:txBody>
          <a:bodyPr wrap="square" lIns="60452" tIns="30226" rIns="60452" bIns="3022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产品介绍</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优势产品</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生产车间</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测试设备</a:t>
            </a:r>
          </a:p>
          <a:p>
            <a:pPr marL="342900" indent="-342900">
              <a:buFont typeface="Wingdings" panose="05000000000000000000" pitchFamily="2" charset="2"/>
              <a:buChar char="p"/>
            </a:pPr>
            <a:r>
              <a:rPr lang="zh-CN" altLang="en-US" sz="2000" dirty="0">
                <a:solidFill>
                  <a:prstClr val="white"/>
                </a:solidFill>
                <a:latin typeface="微软雅黑" panose="020B0503020204020204" charset="-122"/>
                <a:ea typeface="微软雅黑" panose="020B0503020204020204" charset="-122"/>
                <a:cs typeface="+mn-ea"/>
                <a:sym typeface="+mn-lt"/>
              </a:rPr>
              <a:t>产品兼容</a:t>
            </a:r>
          </a:p>
        </p:txBody>
      </p:sp>
      <p:sp>
        <p:nvSpPr>
          <p:cNvPr id="13" name="TextBox 13"/>
          <p:cNvSpPr txBox="1"/>
          <p:nvPr/>
        </p:nvSpPr>
        <p:spPr>
          <a:xfrm>
            <a:off x="4291013" y="2845118"/>
            <a:ext cx="902335" cy="76898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pPr>
            <a:r>
              <a:rPr lang="en-US" altLang="zh-CN" sz="5000" b="1" dirty="0" smtClean="0">
                <a:solidFill>
                  <a:prstClr val="white"/>
                </a:solidFill>
                <a:ea typeface="宋体" panose="02010600030101010101" pitchFamily="2" charset="-122"/>
                <a:cs typeface="Arial" panose="020B0604020202020204" pitchFamily="34" charset="0"/>
              </a:rPr>
              <a:t>02</a:t>
            </a:r>
            <a:endParaRPr lang="zh-CN" altLang="en-US" sz="5000" b="1" dirty="0">
              <a:solidFill>
                <a:prstClr val="white"/>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研发</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681378" y="949966"/>
            <a:ext cx="6492440" cy="5513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smtClean="0"/>
              <a:t>研发人员</a:t>
            </a:r>
            <a:endParaRPr lang="zh-CN" altLang="en-US" dirty="0"/>
          </a:p>
        </p:txBody>
      </p:sp>
      <p:sp>
        <p:nvSpPr>
          <p:cNvPr id="8" name="直接连接符 7"/>
          <p:cNvSpPr/>
          <p:nvPr/>
        </p:nvSpPr>
        <p:spPr>
          <a:xfrm>
            <a:off x="4447642" y="4388873"/>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直接连接符 8"/>
          <p:cNvSpPr/>
          <p:nvPr/>
        </p:nvSpPr>
        <p:spPr>
          <a:xfrm>
            <a:off x="4447642" y="3230950"/>
            <a:ext cx="2845180"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直接连接符 9"/>
          <p:cNvSpPr/>
          <p:nvPr/>
        </p:nvSpPr>
        <p:spPr>
          <a:xfrm>
            <a:off x="4447642" y="2073028"/>
            <a:ext cx="3321583" cy="0"/>
          </a:xfrm>
          <a:prstGeom prst="line">
            <a:avLst/>
          </a:prstGeom>
          <a:ln>
            <a:solidFill>
              <a:schemeClr val="bg1">
                <a:lumMod val="75000"/>
              </a:schemeClr>
            </a:solidFill>
            <a:prstDash val="sysDash"/>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形状 9"/>
          <p:cNvSpPr/>
          <p:nvPr/>
        </p:nvSpPr>
        <p:spPr>
          <a:xfrm>
            <a:off x="3388970" y="3333509"/>
            <a:ext cx="2117344" cy="1091755"/>
          </a:xfrm>
          <a:custGeom>
            <a:avLst/>
            <a:gdLst>
              <a:gd name="connsiteX0" fmla="*/ 0 w 2117344"/>
              <a:gd name="connsiteY0" fmla="*/ 0 h 1091755"/>
              <a:gd name="connsiteX1" fmla="*/ 2117344 w 2117344"/>
              <a:gd name="connsiteY1" fmla="*/ 0 h 1091755"/>
              <a:gd name="connsiteX2" fmla="*/ 2117344 w 2117344"/>
              <a:gd name="connsiteY2" fmla="*/ 1091755 h 1091755"/>
              <a:gd name="connsiteX3" fmla="*/ 0 w 2117344"/>
              <a:gd name="connsiteY3" fmla="*/ 1091755 h 1091755"/>
              <a:gd name="connsiteX4" fmla="*/ 0 w 2117344"/>
              <a:gd name="connsiteY4" fmla="*/ 0 h 109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44" h="1091755">
                <a:moveTo>
                  <a:pt x="0" y="0"/>
                </a:moveTo>
                <a:lnTo>
                  <a:pt x="2117344" y="0"/>
                </a:lnTo>
                <a:lnTo>
                  <a:pt x="2117344" y="1091755"/>
                </a:lnTo>
                <a:lnTo>
                  <a:pt x="0" y="109175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889250">
              <a:lnSpc>
                <a:spcPct val="90000"/>
              </a:lnSpc>
              <a:spcBef>
                <a:spcPct val="0"/>
              </a:spcBef>
              <a:spcAft>
                <a:spcPct val="35000"/>
              </a:spcAft>
              <a:buNone/>
            </a:pPr>
            <a:endParaRPr lang="zh-CN" altLang="en-US" sz="6500" kern="1200"/>
          </a:p>
        </p:txBody>
      </p:sp>
      <p:sp>
        <p:nvSpPr>
          <p:cNvPr id="12" name="任意多边形: 形状 11"/>
          <p:cNvSpPr/>
          <p:nvPr/>
        </p:nvSpPr>
        <p:spPr>
          <a:xfrm>
            <a:off x="8265477" y="1576775"/>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3" name="任意多边形: 形状 13"/>
          <p:cNvSpPr/>
          <p:nvPr/>
        </p:nvSpPr>
        <p:spPr>
          <a:xfrm>
            <a:off x="7789075" y="2734698"/>
            <a:ext cx="162109" cy="992505"/>
          </a:xfrm>
          <a:custGeom>
            <a:avLst/>
            <a:gdLst>
              <a:gd name="connsiteX0" fmla="*/ 0 w 162109"/>
              <a:gd name="connsiteY0" fmla="*/ 0 h 992505"/>
              <a:gd name="connsiteX1" fmla="*/ 162109 w 162109"/>
              <a:gd name="connsiteY1" fmla="*/ 0 h 992505"/>
              <a:gd name="connsiteX2" fmla="*/ 162109 w 162109"/>
              <a:gd name="connsiteY2" fmla="*/ 992505 h 992505"/>
              <a:gd name="connsiteX3" fmla="*/ 0 w 162109"/>
              <a:gd name="connsiteY3" fmla="*/ 992505 h 992505"/>
              <a:gd name="connsiteX4" fmla="*/ 0 w 162109"/>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09" h="992505">
                <a:moveTo>
                  <a:pt x="0" y="0"/>
                </a:moveTo>
                <a:lnTo>
                  <a:pt x="162109" y="0"/>
                </a:lnTo>
                <a:lnTo>
                  <a:pt x="162109"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4" name="任意多边形: 形状 15"/>
          <p:cNvSpPr/>
          <p:nvPr/>
        </p:nvSpPr>
        <p:spPr>
          <a:xfrm>
            <a:off x="8265477" y="3892621"/>
            <a:ext cx="114468" cy="992505"/>
          </a:xfrm>
          <a:custGeom>
            <a:avLst/>
            <a:gdLst>
              <a:gd name="connsiteX0" fmla="*/ 0 w 114468"/>
              <a:gd name="connsiteY0" fmla="*/ 0 h 992505"/>
              <a:gd name="connsiteX1" fmla="*/ 114468 w 114468"/>
              <a:gd name="connsiteY1" fmla="*/ 0 h 992505"/>
              <a:gd name="connsiteX2" fmla="*/ 114468 w 114468"/>
              <a:gd name="connsiteY2" fmla="*/ 992505 h 992505"/>
              <a:gd name="connsiteX3" fmla="*/ 0 w 114468"/>
              <a:gd name="connsiteY3" fmla="*/ 992505 h 992505"/>
              <a:gd name="connsiteX4" fmla="*/ 0 w 114468"/>
              <a:gd name="connsiteY4" fmla="*/ 0 h 992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8" h="992505">
                <a:moveTo>
                  <a:pt x="0" y="0"/>
                </a:moveTo>
                <a:lnTo>
                  <a:pt x="114468" y="0"/>
                </a:lnTo>
                <a:lnTo>
                  <a:pt x="114468" y="992505"/>
                </a:lnTo>
                <a:lnTo>
                  <a:pt x="0" y="992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defPPr>
              <a:defRPr lang="zh-CN">
                <a:solidFill>
                  <a:schemeClr val="tx1">
                    <a:hueOff val="0"/>
                    <a:satOff val="0"/>
                    <a:lumOff val="0"/>
                    <a:alphaOff val="0"/>
                  </a:schemeClr>
                </a:solidFill>
              </a:defRPr>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l" defTabSz="222250">
              <a:lnSpc>
                <a:spcPct val="90000"/>
              </a:lnSpc>
              <a:spcBef>
                <a:spcPct val="0"/>
              </a:spcBef>
              <a:spcAft>
                <a:spcPct val="35000"/>
              </a:spcAft>
              <a:buNone/>
            </a:pPr>
            <a:endParaRPr lang="zh-CN" altLang="en-US" sz="500" kern="1200"/>
          </a:p>
        </p:txBody>
      </p:sp>
      <p:sp>
        <p:nvSpPr>
          <p:cNvPr id="15" name="文本框 16"/>
          <p:cNvSpPr txBox="1"/>
          <p:nvPr/>
        </p:nvSpPr>
        <p:spPr>
          <a:xfrm>
            <a:off x="1776062" y="469414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6" name="文本框 17"/>
          <p:cNvSpPr txBox="1"/>
          <p:nvPr/>
        </p:nvSpPr>
        <p:spPr>
          <a:xfrm>
            <a:off x="8406527" y="1779485"/>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7" name="文本框 18"/>
          <p:cNvSpPr txBox="1"/>
          <p:nvPr/>
        </p:nvSpPr>
        <p:spPr>
          <a:xfrm>
            <a:off x="8406527" y="4095331"/>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sp>
        <p:nvSpPr>
          <p:cNvPr id="18" name="文本框 19"/>
          <p:cNvSpPr txBox="1"/>
          <p:nvPr/>
        </p:nvSpPr>
        <p:spPr>
          <a:xfrm>
            <a:off x="7864754" y="2937408"/>
            <a:ext cx="2009410" cy="6093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姓名</a:t>
            </a:r>
            <a:r>
              <a:rPr lang="zh-CN" altLang="en-US" sz="1400" dirty="0" smtClean="0">
                <a:solidFill>
                  <a:schemeClr val="tx1">
                    <a:lumMod val="75000"/>
                    <a:lumOff val="25000"/>
                  </a:schemeClr>
                </a:solidFill>
              </a:rPr>
              <a:t>：</a:t>
            </a:r>
            <a:r>
              <a:rPr lang="en-US" altLang="zh-CN" sz="1400" dirty="0" smtClean="0">
                <a:solidFill>
                  <a:schemeClr val="tx1">
                    <a:lumMod val="75000"/>
                    <a:lumOff val="25000"/>
                  </a:schemeClr>
                </a:solidFill>
              </a:rPr>
              <a:t>xx</a:t>
            </a:r>
            <a:endParaRPr lang="en-US" altLang="zh-CN" sz="1400" dirty="0">
              <a:solidFill>
                <a:schemeClr val="tx1">
                  <a:lumMod val="75000"/>
                  <a:lumOff val="25000"/>
                </a:schemeClr>
              </a:solidFill>
            </a:endParaRPr>
          </a:p>
          <a:p>
            <a:pPr marL="285750" indent="-285750" algn="ctr">
              <a:lnSpc>
                <a:spcPct val="120000"/>
              </a:lnSpc>
              <a:buFont typeface="Wingdings" panose="05000000000000000000" pitchFamily="2" charset="2"/>
              <a:buChar char="l"/>
            </a:pPr>
            <a:r>
              <a:rPr lang="zh-CN" altLang="en-US" sz="1400" dirty="0">
                <a:solidFill>
                  <a:schemeClr val="tx1">
                    <a:lumMod val="75000"/>
                    <a:lumOff val="25000"/>
                  </a:schemeClr>
                </a:solidFill>
              </a:rPr>
              <a:t>职位</a:t>
            </a:r>
            <a:r>
              <a:rPr lang="zh-CN" altLang="en-US" sz="1400" dirty="0" smtClean="0">
                <a:solidFill>
                  <a:schemeClr val="tx1">
                    <a:lumMod val="75000"/>
                    <a:lumOff val="25000"/>
                  </a:schemeClr>
                </a:solidFill>
              </a:rPr>
              <a:t>：</a:t>
            </a:r>
            <a:r>
              <a:rPr lang="en-US" altLang="zh-CN" sz="1400" dirty="0">
                <a:solidFill>
                  <a:schemeClr val="tx1">
                    <a:lumMod val="75000"/>
                    <a:lumOff val="25000"/>
                  </a:schemeClr>
                </a:solidFill>
              </a:rPr>
              <a:t>xxx</a:t>
            </a:r>
            <a:endParaRPr lang="zh-CN" altLang="en-US" sz="1400" dirty="0">
              <a:solidFill>
                <a:schemeClr val="tx1">
                  <a:lumMod val="75000"/>
                  <a:lumOff val="25000"/>
                </a:schemeClr>
              </a:solidFill>
            </a:endParaRPr>
          </a:p>
        </p:txBody>
      </p:sp>
      <p:pic>
        <p:nvPicPr>
          <p:cNvPr id="19" name="图片占位符 25"/>
          <p:cNvPicPr>
            <a:picLocks noGrp="1"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a:off x="2793467" y="1576775"/>
            <a:ext cx="3308350" cy="3308350"/>
          </a:xfrm>
          <a:custGeom>
            <a:avLst/>
            <a:gdLst>
              <a:gd name="connsiteX0" fmla="*/ 1654175 w 3308350"/>
              <a:gd name="connsiteY0" fmla="*/ 0 h 3308350"/>
              <a:gd name="connsiteX1" fmla="*/ 3308350 w 3308350"/>
              <a:gd name="connsiteY1" fmla="*/ 1654175 h 3308350"/>
              <a:gd name="connsiteX2" fmla="*/ 1654175 w 3308350"/>
              <a:gd name="connsiteY2" fmla="*/ 3308350 h 3308350"/>
              <a:gd name="connsiteX3" fmla="*/ 0 w 3308350"/>
              <a:gd name="connsiteY3" fmla="*/ 1654175 h 3308350"/>
              <a:gd name="connsiteX4" fmla="*/ 1654175 w 3308350"/>
              <a:gd name="connsiteY4" fmla="*/ 0 h 330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350" h="3308350">
                <a:moveTo>
                  <a:pt x="1654175" y="0"/>
                </a:moveTo>
                <a:cubicBezTo>
                  <a:pt x="2567751" y="0"/>
                  <a:pt x="3308350" y="740599"/>
                  <a:pt x="3308350" y="1654175"/>
                </a:cubicBezTo>
                <a:cubicBezTo>
                  <a:pt x="3308350" y="2567751"/>
                  <a:pt x="2567751" y="3308350"/>
                  <a:pt x="1654175" y="3308350"/>
                </a:cubicBezTo>
                <a:cubicBezTo>
                  <a:pt x="740599" y="3308350"/>
                  <a:pt x="0" y="2567751"/>
                  <a:pt x="0" y="1654175"/>
                </a:cubicBezTo>
                <a:cubicBezTo>
                  <a:pt x="0" y="740599"/>
                  <a:pt x="740599" y="0"/>
                  <a:pt x="1654175" y="0"/>
                </a:cubicBezTo>
                <a:close/>
              </a:path>
            </a:pathLst>
          </a:custGeom>
          <a:ln w="38100">
            <a:solidFill>
              <a:srgbClr val="F7941E"/>
            </a:solidFill>
          </a:ln>
        </p:spPr>
      </p:pic>
      <p:pic>
        <p:nvPicPr>
          <p:cNvPr id="20" name="图片占位符 27"/>
          <p:cNvPicPr>
            <a:picLocks noGrp="1" noChangeAspect="1"/>
          </p:cNvPicPr>
          <p:nvPr/>
        </p:nvPicPr>
        <p:blipFill>
          <a:blip r:embed="rId4" cstate="print">
            <a:extLst>
              <a:ext uri="{28A0092B-C50C-407E-A947-70E740481C1C}">
                <a14:useLocalDpi xmlns:a14="http://schemas.microsoft.com/office/drawing/2010/main" val="0"/>
              </a:ext>
            </a:extLst>
          </a:blip>
          <a:srcRect l="16720" r="16720"/>
          <a:stretch>
            <a:fillRect/>
          </a:stretch>
        </p:blipFill>
        <p:spPr>
          <a:xfrm>
            <a:off x="7272972" y="1576775"/>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1" name="图片占位符 29"/>
          <p:cNvPicPr>
            <a:picLocks noGrp="1"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6796570" y="2734698"/>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pic>
        <p:nvPicPr>
          <p:cNvPr id="22" name="图片占位符 31"/>
          <p:cNvPicPr>
            <a:picLocks noGrp="1" noChangeAspect="1"/>
          </p:cNvPicPr>
          <p:nvPr/>
        </p:nvPicPr>
        <p:blipFill>
          <a:blip r:embed="rId6" cstate="print">
            <a:extLst>
              <a:ext uri="{28A0092B-C50C-407E-A947-70E740481C1C}">
                <a14:useLocalDpi xmlns:a14="http://schemas.microsoft.com/office/drawing/2010/main" val="0"/>
              </a:ext>
            </a:extLst>
          </a:blip>
          <a:srcRect l="16667" r="16667"/>
          <a:stretch>
            <a:fillRect/>
          </a:stretch>
        </p:blipFill>
        <p:spPr>
          <a:xfrm>
            <a:off x="7272972" y="3892621"/>
            <a:ext cx="992506" cy="992506"/>
          </a:xfrm>
          <a:custGeom>
            <a:avLst/>
            <a:gdLst>
              <a:gd name="connsiteX0" fmla="*/ 496253 w 992506"/>
              <a:gd name="connsiteY0" fmla="*/ 0 h 992506"/>
              <a:gd name="connsiteX1" fmla="*/ 992506 w 992506"/>
              <a:gd name="connsiteY1" fmla="*/ 496253 h 992506"/>
              <a:gd name="connsiteX2" fmla="*/ 496253 w 992506"/>
              <a:gd name="connsiteY2" fmla="*/ 992506 h 992506"/>
              <a:gd name="connsiteX3" fmla="*/ 0 w 992506"/>
              <a:gd name="connsiteY3" fmla="*/ 496253 h 992506"/>
              <a:gd name="connsiteX4" fmla="*/ 496253 w 992506"/>
              <a:gd name="connsiteY4" fmla="*/ 0 h 99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506" h="992506">
                <a:moveTo>
                  <a:pt x="496253" y="0"/>
                </a:moveTo>
                <a:cubicBezTo>
                  <a:pt x="770326" y="0"/>
                  <a:pt x="992506" y="222180"/>
                  <a:pt x="992506" y="496253"/>
                </a:cubicBezTo>
                <a:cubicBezTo>
                  <a:pt x="992506" y="770326"/>
                  <a:pt x="770326" y="992506"/>
                  <a:pt x="496253" y="992506"/>
                </a:cubicBezTo>
                <a:cubicBezTo>
                  <a:pt x="222180" y="992506"/>
                  <a:pt x="0" y="770326"/>
                  <a:pt x="0" y="496253"/>
                </a:cubicBezTo>
                <a:cubicBezTo>
                  <a:pt x="0" y="222180"/>
                  <a:pt x="222180" y="0"/>
                  <a:pt x="496253" y="0"/>
                </a:cubicBezTo>
                <a:close/>
              </a:path>
            </a:pathLst>
          </a:custGeom>
          <a:ln w="38100">
            <a:solidFill>
              <a:srgbClr val="F7941E"/>
            </a:solid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8b855fd-ab21-4f06-8314-44b6dca48d58}"/>
</p:tagLst>
</file>

<file path=ppt/theme/theme1.xml><?xml version="1.0" encoding="utf-8"?>
<a:theme xmlns:a="http://schemas.openxmlformats.org/drawingml/2006/main" name="3_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1472</Words>
  <Application>Microsoft Office PowerPoint</Application>
  <PresentationFormat>宽屏</PresentationFormat>
  <Paragraphs>359</Paragraphs>
  <Slides>40</Slides>
  <Notes>25</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40</vt:i4>
      </vt:variant>
    </vt:vector>
  </HeadingPairs>
  <TitlesOfParts>
    <vt:vector size="58" baseType="lpstr">
      <vt:lpstr>Arial Unicode MS</vt:lpstr>
      <vt:lpstr>HelveticaNeueLT Pro 55 Roman</vt:lpstr>
      <vt:lpstr>맑은 고딕</vt:lpstr>
      <vt:lpstr>等线</vt:lpstr>
      <vt:lpstr>等线 Light</vt:lpstr>
      <vt:lpstr>黑体</vt:lpstr>
      <vt:lpstr>宋体</vt:lpstr>
      <vt:lpstr>微软雅黑</vt:lpstr>
      <vt:lpstr>微软雅黑 Light</vt:lpstr>
      <vt:lpstr>Aparajita</vt:lpstr>
      <vt:lpstr>Arial</vt:lpstr>
      <vt:lpstr>Calibri</vt:lpstr>
      <vt:lpstr>Helvetica</vt:lpstr>
      <vt:lpstr>Times New Roman</vt:lpstr>
      <vt:lpstr>Wingdings</vt:lpstr>
      <vt:lpstr>3_第一PPT，www.1ppt.com</vt:lpstr>
      <vt:lpstr>Office 主题​​</vt:lpstr>
      <vt:lpstr>Image</vt:lpstr>
      <vt:lpstr>深圳市赛克斯康科技有限公司</vt:lpstr>
      <vt:lpstr>公司简介</vt:lpstr>
      <vt:lpstr>企业简介</vt:lpstr>
      <vt:lpstr>企业简介</vt:lpstr>
      <vt:lpstr>发展历程</vt:lpstr>
      <vt:lpstr>组织结构</vt:lpstr>
      <vt:lpstr>研发体系</vt:lpstr>
      <vt:lpstr>研发</vt:lpstr>
      <vt:lpstr>研发人员</vt:lpstr>
      <vt:lpstr>development process of optical module</vt:lpstr>
      <vt:lpstr>Core Product</vt:lpstr>
      <vt:lpstr>光通信解决方案</vt:lpstr>
      <vt:lpstr>接入网(Optional)</vt:lpstr>
      <vt:lpstr>数据中心</vt:lpstr>
      <vt:lpstr>传输网</vt:lpstr>
      <vt:lpstr>无线网</vt:lpstr>
      <vt:lpstr>生产体系</vt:lpstr>
      <vt:lpstr>工厂简介</vt:lpstr>
      <vt:lpstr>工厂图片</vt:lpstr>
      <vt:lpstr>光模块开发流程</vt:lpstr>
      <vt:lpstr>11年+兼容技术积累与严苛测试, 解决丢包、误码和CRC报错等一系列难题</vt:lpstr>
      <vt:lpstr>部分测试交换机</vt:lpstr>
      <vt:lpstr>测试设备</vt:lpstr>
      <vt:lpstr>兼容品牌</vt:lpstr>
      <vt:lpstr>销售体系</vt:lpstr>
      <vt:lpstr>团队精英</vt:lpstr>
      <vt:lpstr>产品介绍</vt:lpstr>
      <vt:lpstr>产品线概述</vt:lpstr>
      <vt:lpstr>TUV  ISO 9001: 2012 2015</vt:lpstr>
      <vt:lpstr>CE FCC RoHS  Certification </vt:lpstr>
      <vt:lpstr>PowerPoint 演示文稿</vt:lpstr>
      <vt:lpstr>展会</vt:lpstr>
      <vt:lpstr>客户拜访</vt:lpstr>
      <vt:lpstr>PowerPoint 演示文稿</vt:lpstr>
      <vt:lpstr>世界客户分布</vt:lpstr>
      <vt:lpstr>选择我们的理由</vt:lpstr>
      <vt:lpstr>业绩增长</vt:lpstr>
      <vt:lpstr>业绩增长</vt:lpstr>
      <vt:lpstr>未来发展</vt:lpstr>
      <vt:lpstr>联系方式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Jeff</dc:creator>
  <cp:lastModifiedBy>Lee Jeff</cp:lastModifiedBy>
  <cp:revision>692</cp:revision>
  <dcterms:created xsi:type="dcterms:W3CDTF">2020-11-10T06:52:00Z</dcterms:created>
  <dcterms:modified xsi:type="dcterms:W3CDTF">2020-12-18T00:47:34Z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